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27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5.png" ContentType="image/png"/>
  <Override PartName="/ppt/media/image14.jpeg" ContentType="image/jpeg"/>
  <Override PartName="/ppt/media/image8.png" ContentType="image/png"/>
  <Override PartName="/ppt/media/image45.gif" ContentType="image/gif"/>
  <Override PartName="/ppt/media/image38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23.png" ContentType="image/png"/>
  <Override PartName="/ppt/media/image13.jpeg" ContentType="image/jpe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2.png" ContentType="image/png"/>
  <Override PartName="/ppt/media/image44.gif" ContentType="image/gif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40.png" ContentType="image/png"/>
  <Override PartName="/ppt/media/image4.jpeg" ContentType="image/jpeg"/>
  <Override PartName="/ppt/media/image32.png" ContentType="image/png"/>
  <Override PartName="/ppt/media/image2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0A66C5A-6212-4F5D-AA59-E43180AD4FF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0440" cy="400284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16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Good Morning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Today, Presenting the current progress of my master thesis, which I started almost 2 months ago.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Topic is the characterization of the virome after liver transplantation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Taubert Working Group at the MHH were so kind to provide me with liver Sequencing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I am applying VirushunterGatherer to characterize the virome of those samples and maybe find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Then I am plotting and analysing the output using a small R package I created called Virusparies.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Reminder: Use VhVg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Perform Data driven viral discovery by running our unprocessed data against profiles in an Hidden Markov model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Filter against contaminants and viral data base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Use found contigs as seeds for progressive assembly of viral contigs in gatherer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&gt;perform taxonomic annotation with blast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generate hittable for 3 data sets. Only 2 used for master thesis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VhVg output I use for downstream analysis: Hittables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Save the best results for the search against profiles and the search against the viral database.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Some columns are exclusive to local files, some are for fetched files.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Processed taxonomy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 to describe the data is used.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0440" cy="400284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160" cy="480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Start with taubert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Taubert working group at mhh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Focus on immune response of liver before and after transplantation.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Kind enough to provide patient liver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searched all 3 viral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0440" cy="400284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160" cy="480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Folder structure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Paired end reads seperated into files → more files than samples. 323 samples but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0440" cy="400284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160" cy="480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Next → Chris provided me with existing hittable.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Consisting of Mammalian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I subset the hittable for specific criteria and analyzed the subset again.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The hittable contained RNA viruses for mammals. Therefore I only ran the RNA virus group for VHVG.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Almost 100000 observatiosn with 34.000 samples.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Criteria filtered : contig length criteria to make sure, something gets assembled by gatherer, only significant groups and we concentrate on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1666 SRA ids left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Still too much. Further filtering for specific groups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Analyzed 6/8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Lets talk results. Starting with taubert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-360" y="8121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880" cy="48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Here you see the E-value distribution for all 3 families.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The red line shows a cut of 10 to the power of -5.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We use the </a:t>
            </a:r>
            <a:r>
              <a:rPr b="0" lang="de-DE" sz="2000" spc="-1" strike="sngStrike">
                <a:latin typeface="Arial"/>
              </a:rPr>
              <a:t>log10 of e</a:t>
            </a:r>
            <a:r>
              <a:rPr b="0" lang="de-DE" sz="2000" spc="-1" strike="noStrike">
                <a:latin typeface="Arial"/>
              </a:rPr>
              <a:t>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Sort by median.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Everything below that is not significant and wont be shown on </a:t>
            </a:r>
            <a:r>
              <a:rPr b="0" lang="de-DE" sz="2000" spc="-1" strike="noStrike">
                <a:latin typeface="Arial"/>
              </a:rPr>
              <a:t>the next plots.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1. You can see not a lot was found for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2. All the observations are close to the cutoffline.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3. See uroviricota which are usually dsDNA phages among RNA </a:t>
            </a:r>
            <a:r>
              <a:rPr b="0" lang="de-DE" sz="2000" spc="-1" strike="noStrike">
                <a:latin typeface="Arial"/>
              </a:rPr>
              <a:t>viruses.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4920" cy="52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F3A1C38-A557-438B-9E8A-4FEDDF971E8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880" cy="48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4920" cy="52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C0B09BC-64ED-4603-827D-6DDB7624E8B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0440" cy="400284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16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outline of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presentation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Follows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classic Paper/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Journal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Structure.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→ Talk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about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motivation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behind virus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discovery.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→ Then I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want to talk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about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history of viral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discovery real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quick and how it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applyes 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vhvg.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Method → Talk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about the data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changes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made to VhVg.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Present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output of VhVg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that I used for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further analysis.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Conclusion and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Outlook.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1880" cy="480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From here on out all plots which dont plot the e-value will be filtered for 10⁻5. Thats why you see fewer results. The same applyes for teh other data sets.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Only signficant groups are shown here.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4920" cy="52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BB0B3FE-3D72-4AF5-B1A2-EB2EF21183E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contig lengths are really short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Evalues are so low they are almost not significant,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But I extracted the subject reference virus to see what the contigs mapped to.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totivirae maps against a yeast 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a snake deltavirus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Poxviruses you find in bonobos,skunks and mice from brazil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 most likely false positives.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Next the results for the mammalian data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E-values.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combined all 6 groups into one after running vhvg seperatly for each group.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use the same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has the highest median with extremly low E-values for 50 % of the data.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Astroviridae.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 median difference between first place and second place is large.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3 dominant phyla: Pisu, lena and kitrinoviricota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values below the threshold such as baculoviridae with only 2 outliers being above. 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Here again I show only the significant results above the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that 274 unique datasets exist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Just like uroviricota in Taubert dataset we have non-rna viruses in this dataset.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clustred them into 1 group and found 25 non-rna virus families you see in the 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….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% identity against the viral Refrence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Coronavirus have high identity % to the refrence and are most likely not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On the other side.We see that flaviviridae has a median of 78 %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you see the contig length on a log 10 scale.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baculoviridae → only 2 data points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→ whole spectrum. 90 -13.000 with a median of 1500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in the middle with 130 -2000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Asterviridae is last, where majority are short contigs with outliers being huge.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wanted to see what the noverl viruses are and which subjects they find.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To see the top 10 potentially novel viruses  I seperated them into groups below and above 90 and sorted the top 10 by total.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took those 10 groups and filtered for top 10 subjects.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There are more subjects (1000) but we have to go through them to find something. I just sorted the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Flaviviridae &gt; Appears in most datasets with low identity and large contig lengths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&gt;Arteviridae with the most observations in the dataset, extreme differences in contig length and most subjects found.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→ 99 % of identity below 90 % and contributing 50 % of subjects in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Profile search is not specific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Plot: Hunter results for Flavi_RdRp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Flavi in all data sets, but find also others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also Hepe and Bunya → Flavi contributes to other groups and vise virsa → inflates the numbers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600" cy="400464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2960" cy="48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the last slide you saw that 70 datasets found unclassified.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That means the viral family was not available in the taxonomy column.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VirusHunterGatherer just failed to fetch them or fetched other taxonomic information except the family.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wanted to know how many observations are unclassified 1/3 of all observations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&gt; 1 Dataset can find more than 1 virus &gt; more observatiosn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4"/>
          <p:cNvSpPr/>
          <p:nvPr/>
        </p:nvSpPr>
        <p:spPr>
          <a:xfrm>
            <a:off x="530280" y="4851360"/>
            <a:ext cx="8601840" cy="28008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Textfeld 7"/>
          <p:cNvSpPr/>
          <p:nvPr/>
        </p:nvSpPr>
        <p:spPr>
          <a:xfrm>
            <a:off x="596880" y="4903920"/>
            <a:ext cx="96588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C84A1550-7CE6-4D88-A2B6-157A21B46551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2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37560" cy="173880"/>
          </a:xfrm>
          <a:prstGeom prst="rect">
            <a:avLst/>
          </a:prstGeom>
          <a:ln w="0">
            <a:noFill/>
          </a:ln>
        </p:spPr>
      </p:pic>
      <p:sp>
        <p:nvSpPr>
          <p:cNvPr id="3" name="Rechteck 4"/>
          <p:cNvSpPr/>
          <p:nvPr/>
        </p:nvSpPr>
        <p:spPr>
          <a:xfrm>
            <a:off x="0" y="2727360"/>
            <a:ext cx="9132120" cy="240444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hteck 5"/>
          <p:cNvSpPr/>
          <p:nvPr/>
        </p:nvSpPr>
        <p:spPr>
          <a:xfrm>
            <a:off x="530280" y="1638360"/>
            <a:ext cx="8601840" cy="149148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Bild 7" descr=""/>
          <p:cNvPicPr/>
          <p:nvPr/>
        </p:nvPicPr>
        <p:blipFill>
          <a:blip r:embed="rId3"/>
          <a:stretch/>
        </p:blipFill>
        <p:spPr>
          <a:xfrm>
            <a:off x="7020000" y="320760"/>
            <a:ext cx="1651680" cy="5677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"/>
          <p:cNvSpPr/>
          <p:nvPr/>
        </p:nvSpPr>
        <p:spPr>
          <a:xfrm>
            <a:off x="530280" y="4851360"/>
            <a:ext cx="8601840" cy="28008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feld 7"/>
          <p:cNvSpPr/>
          <p:nvPr/>
        </p:nvSpPr>
        <p:spPr>
          <a:xfrm>
            <a:off x="596880" y="4903920"/>
            <a:ext cx="96588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F50D4FC8-EC2B-4EC5-A429-DD23A7AF8115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46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37560" cy="17388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gif"/><Relationship Id="rId2" Type="http://schemas.openxmlformats.org/officeDocument/2006/relationships/image" Target="../media/image45.g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50" descr=""/>
          <p:cNvPicPr/>
          <p:nvPr/>
        </p:nvPicPr>
        <p:blipFill>
          <a:blip r:embed="rId1"/>
          <a:stretch/>
        </p:blipFill>
        <p:spPr>
          <a:xfrm>
            <a:off x="0" y="2743200"/>
            <a:ext cx="9132480" cy="2388960"/>
          </a:xfrm>
          <a:prstGeom prst="rect">
            <a:avLst/>
          </a:prstGeom>
          <a:ln w="0">
            <a:noFill/>
          </a:ln>
        </p:spPr>
      </p:pic>
      <p:sp>
        <p:nvSpPr>
          <p:cNvPr id="92" name="Rechteck 7"/>
          <p:cNvSpPr/>
          <p:nvPr/>
        </p:nvSpPr>
        <p:spPr>
          <a:xfrm>
            <a:off x="531000" y="1600200"/>
            <a:ext cx="8601840" cy="1491480"/>
          </a:xfrm>
          <a:prstGeom prst="rect">
            <a:avLst/>
          </a:prstGeom>
          <a:solidFill>
            <a:srgbClr val="0d38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rafik 52" descr=""/>
          <p:cNvPicPr/>
          <p:nvPr/>
        </p:nvPicPr>
        <p:blipFill>
          <a:blip r:embed="rId2"/>
          <a:stretch/>
        </p:blipFill>
        <p:spPr>
          <a:xfrm>
            <a:off x="6744960" y="3200400"/>
            <a:ext cx="558720" cy="560880"/>
          </a:xfrm>
          <a:prstGeom prst="rect">
            <a:avLst/>
          </a:prstGeom>
          <a:ln w="0">
            <a:noFill/>
          </a:ln>
        </p:spPr>
      </p:pic>
      <p:pic>
        <p:nvPicPr>
          <p:cNvPr id="94" name="Grafik 53" descr=""/>
          <p:cNvPicPr/>
          <p:nvPr/>
        </p:nvPicPr>
        <p:blipFill>
          <a:blip r:embed="rId3"/>
          <a:stretch/>
        </p:blipFill>
        <p:spPr>
          <a:xfrm>
            <a:off x="7315200" y="3299400"/>
            <a:ext cx="1131840" cy="803880"/>
          </a:xfrm>
          <a:prstGeom prst="rect">
            <a:avLst/>
          </a:prstGeom>
          <a:ln w="0">
            <a:noFill/>
          </a:ln>
        </p:spPr>
      </p:pic>
      <p:pic>
        <p:nvPicPr>
          <p:cNvPr id="95" name="Grafik 54" descr=""/>
          <p:cNvPicPr/>
          <p:nvPr/>
        </p:nvPicPr>
        <p:blipFill>
          <a:blip r:embed="rId4"/>
          <a:stretch/>
        </p:blipFill>
        <p:spPr>
          <a:xfrm>
            <a:off x="5486400" y="3657600"/>
            <a:ext cx="1017360" cy="101736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3"/>
          <p:cNvSpPr/>
          <p:nvPr/>
        </p:nvSpPr>
        <p:spPr>
          <a:xfrm>
            <a:off x="668880" y="2533680"/>
            <a:ext cx="7549560" cy="5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Sergej Ruff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Twincore - RG Computational Virology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</a:t>
            </a: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22 August 2024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7" name="Rechteck 56"/>
          <p:cNvSpPr/>
          <p:nvPr/>
        </p:nvSpPr>
        <p:spPr>
          <a:xfrm>
            <a:off x="685800" y="1600200"/>
            <a:ext cx="8447040" cy="75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Virome characterisation from unprocessed local and publicly available sequencing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Rechteck 57"/>
          <p:cNvSpPr/>
          <p:nvPr/>
        </p:nvSpPr>
        <p:spPr>
          <a:xfrm>
            <a:off x="4343400" y="2514600"/>
            <a:ext cx="478944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el"/>
                <a:ea typeface="ヒラギノ角ゴ Pro W3"/>
              </a:rPr>
              <a:t>VirushunterGatherer and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90920" y="1843560"/>
            <a:ext cx="7549920" cy="62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4200" cy="297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1"/>
          <p:cNvSpPr/>
          <p:nvPr/>
        </p:nvSpPr>
        <p:spPr>
          <a:xfrm>
            <a:off x="791280" y="1843920"/>
            <a:ext cx="755388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Methods and Material used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6"/>
          <p:cNvSpPr/>
          <p:nvPr/>
        </p:nvSpPr>
        <p:spPr>
          <a:xfrm>
            <a:off x="914400" y="22896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Schematic workflow of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pipeline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5" name="Gerader Verbinder 9"/>
          <p:cNvSpPr/>
          <p:nvPr/>
        </p:nvSpPr>
        <p:spPr>
          <a:xfrm>
            <a:off x="2274840" y="973800"/>
            <a:ext cx="360" cy="37364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feld 22"/>
          <p:cNvSpPr/>
          <p:nvPr/>
        </p:nvSpPr>
        <p:spPr>
          <a:xfrm>
            <a:off x="228600" y="1418400"/>
            <a:ext cx="2043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Taubert liver sequencing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Textfeld 23"/>
          <p:cNvSpPr/>
          <p:nvPr/>
        </p:nvSpPr>
        <p:spPr>
          <a:xfrm>
            <a:off x="2514600" y="1419120"/>
            <a:ext cx="2210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2a6099"/>
                </a:solidFill>
                <a:latin typeface="Arial"/>
                <a:ea typeface="DejaVu Sans"/>
              </a:rPr>
              <a:t>Mammalian sequencing</a:t>
            </a:r>
            <a:r>
              <a:rPr b="1" lang="de-DE" sz="1800" spc="-1" strike="noStrike">
                <a:solidFill>
                  <a:srgbClr val="8d1d75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5277960" y="202320"/>
            <a:ext cx="3634200" cy="4595040"/>
          </a:xfrm>
          <a:prstGeom prst="rect">
            <a:avLst/>
          </a:prstGeom>
          <a:ln w="0">
            <a:noFill/>
          </a:ln>
        </p:spPr>
      </p:pic>
      <p:pic>
        <p:nvPicPr>
          <p:cNvPr id="149" name="Grafik 8" descr=""/>
          <p:cNvPicPr/>
          <p:nvPr/>
        </p:nvPicPr>
        <p:blipFill>
          <a:blip r:embed="rId2"/>
          <a:stretch/>
        </p:blipFill>
        <p:spPr>
          <a:xfrm>
            <a:off x="8686800" y="4343400"/>
            <a:ext cx="285840" cy="249120"/>
          </a:xfrm>
          <a:prstGeom prst="rect">
            <a:avLst/>
          </a:prstGeom>
          <a:ln w="0">
            <a:noFill/>
          </a:ln>
        </p:spPr>
      </p:pic>
      <p:grpSp>
        <p:nvGrpSpPr>
          <p:cNvPr id="150" name=""/>
          <p:cNvGrpSpPr/>
          <p:nvPr/>
        </p:nvGrpSpPr>
        <p:grpSpPr>
          <a:xfrm>
            <a:off x="2514600" y="2743200"/>
            <a:ext cx="1597320" cy="1140120"/>
            <a:chOff x="2514600" y="2743200"/>
            <a:chExt cx="1597320" cy="1140120"/>
          </a:xfrm>
        </p:grpSpPr>
        <p:pic>
          <p:nvPicPr>
            <p:cNvPr id="151" name="" descr=""/>
            <p:cNvPicPr/>
            <p:nvPr/>
          </p:nvPicPr>
          <p:blipFill>
            <a:blip r:embed="rId3"/>
            <a:stretch/>
          </p:blipFill>
          <p:spPr>
            <a:xfrm>
              <a:off x="2971800" y="2743200"/>
              <a:ext cx="1140120" cy="1140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"/>
            <p:cNvSpPr/>
            <p:nvPr/>
          </p:nvSpPr>
          <p:spPr>
            <a:xfrm>
              <a:off x="2514600" y="2743200"/>
              <a:ext cx="1368720" cy="114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SRA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685800" y="2972520"/>
            <a:ext cx="815400" cy="91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6"/>
          <p:cNvSpPr/>
          <p:nvPr/>
        </p:nvSpPr>
        <p:spPr>
          <a:xfrm>
            <a:off x="686160" y="57312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VirusHunterGatherer hittables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5" name="Grafik 1" descr=""/>
          <p:cNvPicPr/>
          <p:nvPr/>
        </p:nvPicPr>
        <p:blipFill>
          <a:blip r:embed="rId1"/>
          <a:stretch/>
        </p:blipFill>
        <p:spPr>
          <a:xfrm>
            <a:off x="64440" y="981360"/>
            <a:ext cx="4182120" cy="2926080"/>
          </a:xfrm>
          <a:prstGeom prst="rect">
            <a:avLst/>
          </a:prstGeom>
          <a:ln w="0">
            <a:noFill/>
          </a:ln>
        </p:spPr>
      </p:pic>
      <p:pic>
        <p:nvPicPr>
          <p:cNvPr id="156" name="Grafik 2" descr=""/>
          <p:cNvPicPr/>
          <p:nvPr/>
        </p:nvPicPr>
        <p:blipFill>
          <a:blip r:embed="rId2"/>
          <a:stretch/>
        </p:blipFill>
        <p:spPr>
          <a:xfrm>
            <a:off x="4505040" y="981360"/>
            <a:ext cx="4543920" cy="2926080"/>
          </a:xfrm>
          <a:prstGeom prst="rect">
            <a:avLst/>
          </a:prstGeom>
          <a:ln w="0">
            <a:noFill/>
          </a:ln>
        </p:spPr>
      </p:pic>
      <p:sp>
        <p:nvSpPr>
          <p:cNvPr id="157" name="Gerader Verbinder 6"/>
          <p:cNvSpPr/>
          <p:nvPr/>
        </p:nvSpPr>
        <p:spPr>
          <a:xfrm>
            <a:off x="208080" y="490320"/>
            <a:ext cx="245160" cy="9518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Textfeld 23"/>
          <p:cNvSpPr/>
          <p:nvPr/>
        </p:nvSpPr>
        <p:spPr>
          <a:xfrm>
            <a:off x="505440" y="4311720"/>
            <a:ext cx="60382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7030a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7030a0"/>
                </a:solidFill>
                <a:latin typeface="Arial"/>
                <a:ea typeface="DejaVu Sans"/>
              </a:rPr>
              <a:t>ViralRefSeq_taxonomy processed to extract virus family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59" name="Gruppieren 27"/>
          <p:cNvGrpSpPr/>
          <p:nvPr/>
        </p:nvGrpSpPr>
        <p:grpSpPr>
          <a:xfrm>
            <a:off x="3443760" y="1391040"/>
            <a:ext cx="1070280" cy="2248560"/>
            <a:chOff x="3443760" y="1391040"/>
            <a:chExt cx="1070280" cy="2248560"/>
          </a:xfrm>
        </p:grpSpPr>
        <p:grpSp>
          <p:nvGrpSpPr>
            <p:cNvPr id="160" name="Gruppieren 25"/>
            <p:cNvGrpSpPr/>
            <p:nvPr/>
          </p:nvGrpSpPr>
          <p:grpSpPr>
            <a:xfrm>
              <a:off x="3443760" y="1391040"/>
              <a:ext cx="1070280" cy="1806480"/>
              <a:chOff x="3443760" y="1391040"/>
              <a:chExt cx="1070280" cy="1806480"/>
            </a:xfrm>
          </p:grpSpPr>
          <p:grpSp>
            <p:nvGrpSpPr>
              <p:cNvPr id="161" name="Gruppieren 22"/>
              <p:cNvGrpSpPr/>
              <p:nvPr/>
            </p:nvGrpSpPr>
            <p:grpSpPr>
              <a:xfrm>
                <a:off x="3577320" y="1391040"/>
                <a:ext cx="936720" cy="1806480"/>
                <a:chOff x="3577320" y="1391040"/>
                <a:chExt cx="936720" cy="1806480"/>
              </a:xfrm>
            </p:grpSpPr>
            <p:sp>
              <p:nvSpPr>
                <p:cNvPr id="162" name="Pfeil nach rechts 10"/>
                <p:cNvSpPr/>
                <p:nvPr/>
              </p:nvSpPr>
              <p:spPr>
                <a:xfrm>
                  <a:off x="4242240" y="1442160"/>
                  <a:ext cx="246960" cy="1800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3" name="Pfeil nach rechts 11"/>
                <p:cNvSpPr/>
                <p:nvPr/>
              </p:nvSpPr>
              <p:spPr>
                <a:xfrm>
                  <a:off x="4267080" y="2404800"/>
                  <a:ext cx="246960" cy="1800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4" name="Pfeil nach rechts 14"/>
                <p:cNvSpPr/>
                <p:nvPr/>
              </p:nvSpPr>
              <p:spPr>
                <a:xfrm>
                  <a:off x="4257000" y="2584800"/>
                  <a:ext cx="246960" cy="1800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5" name="Pfeil nach rechts 15"/>
                <p:cNvSpPr/>
                <p:nvPr/>
              </p:nvSpPr>
              <p:spPr>
                <a:xfrm>
                  <a:off x="4267080" y="2690280"/>
                  <a:ext cx="246960" cy="1800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6" name="Pfeil nach rechts 16"/>
                <p:cNvSpPr/>
                <p:nvPr/>
              </p:nvSpPr>
              <p:spPr>
                <a:xfrm>
                  <a:off x="4245120" y="3017520"/>
                  <a:ext cx="246960" cy="1800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67" name="Pfeil nach rechts 20"/>
                <p:cNvSpPr/>
                <p:nvPr/>
              </p:nvSpPr>
              <p:spPr>
                <a:xfrm flipH="1">
                  <a:off x="3577320" y="1391040"/>
                  <a:ext cx="217440" cy="1688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sp>
            <p:nvSpPr>
              <p:cNvPr id="168" name="Pfeil nach rechts 24"/>
              <p:cNvSpPr/>
              <p:nvPr/>
            </p:nvSpPr>
            <p:spPr>
              <a:xfrm flipH="1">
                <a:off x="3443760" y="2298240"/>
                <a:ext cx="217440" cy="16884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69" name="Pfeil nach rechts 26"/>
            <p:cNvSpPr/>
            <p:nvPr/>
          </p:nvSpPr>
          <p:spPr>
            <a:xfrm>
              <a:off x="4237560" y="3459600"/>
              <a:ext cx="246960" cy="18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49920" cy="615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Rechteck 61"/>
          <p:cNvSpPr/>
          <p:nvPr/>
        </p:nvSpPr>
        <p:spPr>
          <a:xfrm>
            <a:off x="1600200" y="3200400"/>
            <a:ext cx="6392880" cy="90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AG Taubert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Liver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6"/>
          <p:cNvSpPr/>
          <p:nvPr/>
        </p:nvSpPr>
        <p:spPr>
          <a:xfrm>
            <a:off x="686160" y="57312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Taubert data – liver sequencing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3" name="Grafik 2" descr=""/>
          <p:cNvPicPr/>
          <p:nvPr/>
        </p:nvPicPr>
        <p:blipFill>
          <a:blip r:embed="rId1"/>
          <a:stretch/>
        </p:blipFill>
        <p:spPr>
          <a:xfrm>
            <a:off x="686160" y="917640"/>
            <a:ext cx="5434560" cy="384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49920" cy="615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Rechteck 61"/>
          <p:cNvSpPr/>
          <p:nvPr/>
        </p:nvSpPr>
        <p:spPr>
          <a:xfrm>
            <a:off x="1600200" y="3200400"/>
            <a:ext cx="6392880" cy="90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SRA IDs re-examined from existing Hittable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RNA viruses only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6"/>
          <p:cNvSpPr/>
          <p:nvPr/>
        </p:nvSpPr>
        <p:spPr>
          <a:xfrm>
            <a:off x="686160" y="57312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VirusHunter - Screening for RNA viruses in mammalian SRA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Textfeld 6"/>
          <p:cNvSpPr/>
          <p:nvPr/>
        </p:nvSpPr>
        <p:spPr>
          <a:xfrm>
            <a:off x="686160" y="1241640"/>
            <a:ext cx="3374640" cy="27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Existing Hittable: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34.337 unique SRA Ids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Filtered based on: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'num_hits' &gt; 4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'ViralRefSeq_E' &lt; 1e-5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'ViralRefSeq_ident' &lt; 90</a:t>
            </a:r>
            <a:br>
              <a:rPr sz="1800"/>
            </a:b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8" name="Textfeld 8"/>
          <p:cNvSpPr/>
          <p:nvPr/>
        </p:nvSpPr>
        <p:spPr>
          <a:xfrm>
            <a:off x="5174280" y="1115280"/>
            <a:ext cx="3577320" cy="34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Selected profiles: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Flavi_RdRp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Hepe-Virga_RdRp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Negative_Bunya-Arena_RdRp 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Negative_Mono-Chu_RdRp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Negative_Orthomyxo_RdRp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Nido_NiRAN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NidoAstro_RdRp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487080" y="1026360"/>
            <a:ext cx="4312440" cy="377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49920" cy="61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Taubert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feld 5"/>
          <p:cNvSpPr/>
          <p:nvPr/>
        </p:nvSpPr>
        <p:spPr>
          <a:xfrm>
            <a:off x="228600" y="2057400"/>
            <a:ext cx="411372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029200" y="0"/>
            <a:ext cx="3199320" cy="4799880"/>
          </a:xfrm>
          <a:prstGeom prst="rect">
            <a:avLst/>
          </a:prstGeom>
          <a:ln w="0">
            <a:noFill/>
          </a:ln>
        </p:spPr>
      </p:pic>
      <p:grpSp>
        <p:nvGrpSpPr>
          <p:cNvPr id="183" name=""/>
          <p:cNvGrpSpPr/>
          <p:nvPr/>
        </p:nvGrpSpPr>
        <p:grpSpPr>
          <a:xfrm>
            <a:off x="0" y="914400"/>
            <a:ext cx="3199320" cy="684720"/>
            <a:chOff x="0" y="914400"/>
            <a:chExt cx="3199320" cy="684720"/>
          </a:xfrm>
        </p:grpSpPr>
        <p:sp>
          <p:nvSpPr>
            <p:cNvPr id="184" name=""/>
            <p:cNvSpPr/>
            <p:nvPr/>
          </p:nvSpPr>
          <p:spPr>
            <a:xfrm>
              <a:off x="0" y="914400"/>
              <a:ext cx="1141920" cy="684720"/>
            </a:xfrm>
            <a:prstGeom prst="flowChartAlternateProcess">
              <a:avLst/>
            </a:prstGeom>
            <a:solidFill>
              <a:srgbClr val="00a933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Liver sequencing data: 557 FASTQ files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85" name=""/>
            <p:cNvSpPr/>
            <p:nvPr/>
          </p:nvSpPr>
          <p:spPr>
            <a:xfrm>
              <a:off x="1828800" y="914400"/>
              <a:ext cx="1370520" cy="68472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VirusHunter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86" name=""/>
            <p:cNvSpPr/>
            <p:nvPr/>
          </p:nvSpPr>
          <p:spPr>
            <a:xfrm>
              <a:off x="1143000" y="1143000"/>
              <a:ext cx="684720" cy="227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c9211e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"/>
          <p:cNvSpPr/>
          <p:nvPr/>
        </p:nvSpPr>
        <p:spPr>
          <a:xfrm>
            <a:off x="3200400" y="1143000"/>
            <a:ext cx="1600200" cy="360"/>
          </a:xfrm>
          <a:prstGeom prst="line">
            <a:avLst/>
          </a:prstGeom>
          <a:ln w="19080">
            <a:solidFill>
              <a:srgbClr val="1c1c1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PlaceHolder 13"/>
          <p:cNvSpPr/>
          <p:nvPr/>
        </p:nvSpPr>
        <p:spPr>
          <a:xfrm>
            <a:off x="10800" y="22824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 -  Distribution of viral reference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3200400" y="882000"/>
            <a:ext cx="16671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ViralRefSeq_E &lt; 1e⁻⁵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228600" y="1828800"/>
            <a:ext cx="4342320" cy="33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Screening for 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Small DNA Viruses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Files: 5 (0.89%)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Samples: 4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Families: 3 (0)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Large DNA Viruses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Files: 165 (29.62%)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Samples: 142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Families: 8 (2)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RNA Viruses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Files: 17 (3.05%)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Samples: 13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Families: 31 (4)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6"/>
          <p:cNvSpPr/>
          <p:nvPr/>
        </p:nvSpPr>
        <p:spPr>
          <a:xfrm>
            <a:off x="173160" y="57312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Significant hits in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VirusHunter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2514600" y="228600"/>
            <a:ext cx="6453720" cy="44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0280" y="601560"/>
            <a:ext cx="7760520" cy="299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Characterzation of the virome,VirusHunterGatherer and Virusparies - Outline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PlaceHolder 12"/>
          <p:cNvSpPr/>
          <p:nvPr/>
        </p:nvSpPr>
        <p:spPr>
          <a:xfrm>
            <a:off x="457200" y="1143000"/>
            <a:ext cx="7764480" cy="23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Background: Importance of Viral discovery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History of viral discovery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Summary and Goals</a:t>
            </a: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Methods and Material used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Workflow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Hittables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Taubert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Assembled sequences in mammalian samples</a:t>
            </a:r>
            <a:endParaRPr b="0" lang="en-US" sz="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Virusparies Package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4.        Limitations, Conclusion and Outlook</a:t>
            </a:r>
            <a:endParaRPr b="0" lang="en-US" sz="800" spc="-1" strike="noStrike">
              <a:latin typeface="Arial"/>
            </a:endParaRPr>
          </a:p>
          <a:p>
            <a:pPr marL="86400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6"/>
          <p:cNvSpPr/>
          <p:nvPr/>
        </p:nvSpPr>
        <p:spPr>
          <a:xfrm>
            <a:off x="173160" y="57312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VirusGatherer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514600" y="149400"/>
            <a:ext cx="6399720" cy="4430160"/>
          </a:xfrm>
          <a:prstGeom prst="rect">
            <a:avLst/>
          </a:prstGeom>
          <a:ln w="0">
            <a:noFill/>
          </a:ln>
        </p:spPr>
      </p:pic>
      <p:grpSp>
        <p:nvGrpSpPr>
          <p:cNvPr id="195" name=""/>
          <p:cNvGrpSpPr/>
          <p:nvPr/>
        </p:nvGrpSpPr>
        <p:grpSpPr>
          <a:xfrm>
            <a:off x="457200" y="1371600"/>
            <a:ext cx="1370520" cy="3199320"/>
            <a:chOff x="457200" y="1371600"/>
            <a:chExt cx="1370520" cy="3199320"/>
          </a:xfrm>
        </p:grpSpPr>
        <p:sp>
          <p:nvSpPr>
            <p:cNvPr id="196" name=""/>
            <p:cNvSpPr/>
            <p:nvPr/>
          </p:nvSpPr>
          <p:spPr>
            <a:xfrm>
              <a:off x="457200" y="1371600"/>
              <a:ext cx="1370520" cy="684720"/>
            </a:xfrm>
            <a:prstGeom prst="flowChartAlternateProcess">
              <a:avLst/>
            </a:prstGeom>
            <a:solidFill>
              <a:srgbClr val="00a933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Liver sequencing data: 557 FASTQ files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97" name=""/>
            <p:cNvSpPr/>
            <p:nvPr/>
          </p:nvSpPr>
          <p:spPr>
            <a:xfrm>
              <a:off x="457200" y="2743200"/>
              <a:ext cx="1370520" cy="68472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VirusHunter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98" name=""/>
            <p:cNvSpPr/>
            <p:nvPr/>
          </p:nvSpPr>
          <p:spPr>
            <a:xfrm>
              <a:off x="457200" y="3886200"/>
              <a:ext cx="1370520" cy="684720"/>
            </a:xfrm>
            <a:prstGeom prst="rect">
              <a:avLst/>
            </a:prstGeom>
            <a:solidFill>
              <a:srgbClr val="55308d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5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VirusGatherer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914400" y="2057400"/>
              <a:ext cx="456120" cy="68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400" y="0"/>
                  </a:moveTo>
                  <a:lnTo>
                    <a:pt x="5400" y="16200"/>
                  </a:lnTo>
                  <a:lnTo>
                    <a:pt x="0" y="16200"/>
                  </a:lnTo>
                  <a:lnTo>
                    <a:pt x="10800" y="21600"/>
                  </a:lnTo>
                  <a:lnTo>
                    <a:pt x="21600" y="16200"/>
                  </a:lnTo>
                  <a:lnTo>
                    <a:pt x="16200" y="162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ff0000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"/>
            <p:cNvSpPr/>
            <p:nvPr/>
          </p:nvSpPr>
          <p:spPr>
            <a:xfrm>
              <a:off x="914400" y="3429000"/>
              <a:ext cx="456120" cy="45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400" y="0"/>
                  </a:moveTo>
                  <a:lnTo>
                    <a:pt x="5400" y="16200"/>
                  </a:lnTo>
                  <a:lnTo>
                    <a:pt x="0" y="16200"/>
                  </a:lnTo>
                  <a:lnTo>
                    <a:pt x="10800" y="21600"/>
                  </a:lnTo>
                  <a:lnTo>
                    <a:pt x="21600" y="16200"/>
                  </a:lnTo>
                  <a:lnTo>
                    <a:pt x="16200" y="162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ff0000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6"/>
          <p:cNvSpPr/>
          <p:nvPr/>
        </p:nvSpPr>
        <p:spPr>
          <a:xfrm>
            <a:off x="173160" y="57312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Subjects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451960" y="573120"/>
            <a:ext cx="5724000" cy="399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5"/>
          <p:cNvSpPr/>
          <p:nvPr/>
        </p:nvSpPr>
        <p:spPr>
          <a:xfrm>
            <a:off x="173160" y="57348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57200" y="1215360"/>
            <a:ext cx="7767720" cy="44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Analysis Summary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Completed analysis of Taubert data for small DNA, large DNA, and RNA viruses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 Overview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Out of 557 FASTQ files, only a maximum of 6 files returned assembled contigs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Significance Threshold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Significant results were close to the E-value cutoff of 1e-5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Identified contigs were all below 300 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 conclusive evidence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links viral infections to liver rejection.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49920" cy="61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Mammal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6"/>
          <p:cNvSpPr/>
          <p:nvPr/>
        </p:nvSpPr>
        <p:spPr>
          <a:xfrm>
            <a:off x="11520" y="4896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– Distribution of viral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reference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Textfeld 2"/>
          <p:cNvSpPr/>
          <p:nvPr/>
        </p:nvSpPr>
        <p:spPr>
          <a:xfrm>
            <a:off x="457200" y="3508920"/>
            <a:ext cx="3309840" cy="10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5029200" y="48960"/>
            <a:ext cx="3653640" cy="4751280"/>
          </a:xfrm>
          <a:prstGeom prst="rect">
            <a:avLst/>
          </a:prstGeom>
          <a:ln w="0">
            <a:noFill/>
          </a:ln>
        </p:spPr>
      </p:pic>
      <p:grpSp>
        <p:nvGrpSpPr>
          <p:cNvPr id="209" name=""/>
          <p:cNvGrpSpPr/>
          <p:nvPr/>
        </p:nvGrpSpPr>
        <p:grpSpPr>
          <a:xfrm>
            <a:off x="0" y="915120"/>
            <a:ext cx="3199320" cy="684720"/>
            <a:chOff x="0" y="915120"/>
            <a:chExt cx="3199320" cy="684720"/>
          </a:xfrm>
        </p:grpSpPr>
        <p:sp>
          <p:nvSpPr>
            <p:cNvPr id="210" name=""/>
            <p:cNvSpPr/>
            <p:nvPr/>
          </p:nvSpPr>
          <p:spPr>
            <a:xfrm>
              <a:off x="0" y="915120"/>
              <a:ext cx="1141920" cy="684720"/>
            </a:xfrm>
            <a:prstGeom prst="flowChartAlternateProcess">
              <a:avLst/>
            </a:prstGeom>
            <a:solidFill>
              <a:srgbClr val="5983b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19,113 micro-contigs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11" name=""/>
            <p:cNvSpPr/>
            <p:nvPr/>
          </p:nvSpPr>
          <p:spPr>
            <a:xfrm>
              <a:off x="1828800" y="915120"/>
              <a:ext cx="1370520" cy="684720"/>
            </a:xfrm>
            <a:prstGeom prst="rect">
              <a:avLst/>
            </a:prstGeom>
            <a:solidFill>
              <a:srgbClr val="55308d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VirusGatherer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12" name=""/>
            <p:cNvSpPr/>
            <p:nvPr/>
          </p:nvSpPr>
          <p:spPr>
            <a:xfrm>
              <a:off x="1143000" y="1143720"/>
              <a:ext cx="684720" cy="227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c9211e"/>
            </a:solidFill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3" name=""/>
          <p:cNvSpPr/>
          <p:nvPr/>
        </p:nvSpPr>
        <p:spPr>
          <a:xfrm>
            <a:off x="3199680" y="1143000"/>
            <a:ext cx="1600200" cy="360"/>
          </a:xfrm>
          <a:prstGeom prst="line">
            <a:avLst/>
          </a:prstGeom>
          <a:ln w="19080">
            <a:solidFill>
              <a:srgbClr val="1c1c1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3200400" y="914400"/>
            <a:ext cx="16671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ViralRefSeq_E &lt; 1e⁻⁵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-295920" y="654120"/>
            <a:ext cx="16671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VirusHunter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228600" y="1828800"/>
            <a:ext cx="4342320" cy="33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Assembly returned ...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Total Contigs Assembled: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8,232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Aligned to Viral Families: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128 families + 6 unclassified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High-confidence Alignments: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6,209 contigs with E-values &lt; 1e⁻⁵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Contigs by Phylum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Pisuviricota:</a:t>
            </a: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2,553 contigs (2,212 aligned; 86.64%)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Lenarviricota:</a:t>
            </a: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773 contigs (686 aligned; 88.75%)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Kitrinoviricota</a:t>
            </a: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552 contigs (453 aligned; 86.78%)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Negarnaviricota</a:t>
            </a: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281 contigs (209 aligned; 74.37%)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Duplornaviricota:</a:t>
            </a:r>
            <a:r>
              <a:rPr b="1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124 contigs (115 aligned; 92.74%)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6"/>
          <p:cNvSpPr/>
          <p:nvPr/>
        </p:nvSpPr>
        <p:spPr>
          <a:xfrm>
            <a:off x="11520" y="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- Number of datasets with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viral hits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4572000" y="0"/>
            <a:ext cx="3688560" cy="479664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2972520" y="685800"/>
            <a:ext cx="1599120" cy="22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c9211e"/>
          </a:solidFill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0" name=""/>
          <p:cNvGrpSpPr/>
          <p:nvPr/>
        </p:nvGrpSpPr>
        <p:grpSpPr>
          <a:xfrm>
            <a:off x="1143000" y="457200"/>
            <a:ext cx="3657240" cy="1113840"/>
            <a:chOff x="1143000" y="457200"/>
            <a:chExt cx="3657240" cy="1113840"/>
          </a:xfrm>
        </p:grpSpPr>
        <p:sp>
          <p:nvSpPr>
            <p:cNvPr id="221" name=""/>
            <p:cNvSpPr/>
            <p:nvPr/>
          </p:nvSpPr>
          <p:spPr>
            <a:xfrm>
              <a:off x="1143000" y="457200"/>
              <a:ext cx="1827360" cy="684720"/>
            </a:xfrm>
            <a:prstGeom prst="rect">
              <a:avLst/>
            </a:prstGeom>
            <a:solidFill>
              <a:srgbClr val="55308d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VirusGatherer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22" name=""/>
            <p:cNvSpPr/>
            <p:nvPr/>
          </p:nvSpPr>
          <p:spPr>
            <a:xfrm>
              <a:off x="2971440" y="457200"/>
              <a:ext cx="1828800" cy="11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50" spc="-1" strike="noStrike">
                  <a:latin typeface="Arial"/>
                  <a:ea typeface="Noto Sans CJK SC"/>
                </a:rPr>
                <a:t>Filter </a:t>
              </a:r>
              <a:r>
                <a:rPr b="0" lang="en-US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ViralRefSeq_E &lt; 1e⁻⁵</a:t>
              </a:r>
              <a:endParaRPr b="0" lang="en-US" sz="1050" spc="-1" strike="noStrike">
                <a:latin typeface="Arial"/>
              </a:endParaRPr>
            </a:p>
          </p:txBody>
        </p:sp>
      </p:grp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457200" y="1654920"/>
            <a:ext cx="3200040" cy="186876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457200" y="3657600"/>
            <a:ext cx="3657240" cy="12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100" spc="-1" strike="noStrike">
                <a:latin typeface="Arial"/>
              </a:rPr>
              <a:t>Viral Reference E-values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Non-RNA viruses</a:t>
            </a:r>
            <a:r>
              <a:rPr b="0" lang="en-US" sz="1050" spc="-1" strike="noStrike">
                <a:latin typeface="Arial"/>
              </a:rPr>
              <a:t>: 0.37 (IQR: 7.41e⁻¹⁰ to 1.99)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latin typeface="Arial"/>
              </a:rPr>
              <a:t>RNA viruses</a:t>
            </a:r>
            <a:r>
              <a:rPr b="0" lang="en-US" sz="1050" spc="-1" strike="noStrike">
                <a:latin typeface="Arial"/>
              </a:rPr>
              <a:t>: 1.34e⁻¹⁵  (IQR: 9.74e⁻³⁹ to 2.85e⁻⁷)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6"/>
          <p:cNvSpPr/>
          <p:nvPr/>
        </p:nvSpPr>
        <p:spPr>
          <a:xfrm>
            <a:off x="228600" y="22824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- Sequence identity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3640" cy="475128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209880" y="2034000"/>
            <a:ext cx="4133160" cy="162324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/>
          <p:nvPr/>
        </p:nvSpPr>
        <p:spPr>
          <a:xfrm>
            <a:off x="228600" y="914400"/>
            <a:ext cx="4114440" cy="6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400" spc="-1" strike="noStrike">
                <a:latin typeface="Arial"/>
              </a:rPr>
              <a:t>80.59%</a:t>
            </a:r>
            <a:r>
              <a:rPr b="0" lang="en-US" sz="1400" spc="-1" strike="noStrike">
                <a:latin typeface="Arial"/>
              </a:rPr>
              <a:t> of viral contigs (5,004/6,209) had &lt;90% protein sequence identity with the closest known virus.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6"/>
          <p:cNvSpPr/>
          <p:nvPr/>
        </p:nvSpPr>
        <p:spPr>
          <a:xfrm>
            <a:off x="228600" y="22860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- Contig Length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3640" cy="4751280"/>
          </a:xfrm>
          <a:prstGeom prst="rect">
            <a:avLst/>
          </a:prstGeom>
          <a:ln w="0">
            <a:noFill/>
          </a:ln>
        </p:spPr>
      </p:pic>
      <p:sp>
        <p:nvSpPr>
          <p:cNvPr id="231" name=""/>
          <p:cNvSpPr/>
          <p:nvPr/>
        </p:nvSpPr>
        <p:spPr>
          <a:xfrm>
            <a:off x="457200" y="914400"/>
            <a:ext cx="4114440" cy="38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1100" spc="-1" strike="noStrike">
                <a:latin typeface="Arial"/>
              </a:rPr>
              <a:t>Overall</a:t>
            </a:r>
            <a:r>
              <a:rPr b="0" lang="en-US" sz="1100" spc="-1" strike="noStrike">
                <a:latin typeface="Arial"/>
              </a:rPr>
              <a:t>: </a:t>
            </a:r>
            <a:r>
              <a:rPr b="1" lang="en-US" sz="1100" spc="-1" strike="noStrike">
                <a:solidFill>
                  <a:srgbClr val="55308d"/>
                </a:solidFill>
                <a:latin typeface="Arial"/>
              </a:rPr>
              <a:t>19.72% (1,225) contigs</a:t>
            </a:r>
            <a:r>
              <a:rPr b="0" lang="en-US" sz="1100" spc="-1" strike="noStrike">
                <a:latin typeface="Arial"/>
              </a:rPr>
              <a:t> &gt;1,000 nt across all phyla.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i="1" lang="en-US" sz="1100" spc="-1" strike="noStrike">
                <a:latin typeface="Arial"/>
              </a:rPr>
              <a:t>Pisuviricota</a:t>
            </a:r>
            <a:r>
              <a:rPr b="1" lang="en-US" sz="1100" spc="-1" strike="noStrike">
                <a:latin typeface="Arial"/>
              </a:rPr>
              <a:t>:</a:t>
            </a:r>
            <a:r>
              <a:rPr b="0" lang="en-US" sz="1100" spc="-1" strike="noStrike">
                <a:latin typeface="Arial"/>
              </a:rPr>
              <a:t> 258 contigs &gt;1,000 nt , 202 with &lt;90% identity; main families: </a:t>
            </a:r>
            <a:r>
              <a:rPr b="0" i="1" lang="en-US" sz="1100" spc="-1" strike="noStrike">
                <a:latin typeface="Arial"/>
              </a:rPr>
              <a:t>Picobirnaviridae </a:t>
            </a:r>
            <a:r>
              <a:rPr b="0" lang="en-US" sz="1100" spc="-1" strike="noStrike">
                <a:latin typeface="Arial"/>
              </a:rPr>
              <a:t>(46), </a:t>
            </a:r>
            <a:r>
              <a:rPr b="0" i="1" lang="en-US" sz="1100" spc="-1" strike="noStrike">
                <a:latin typeface="Arial"/>
              </a:rPr>
              <a:t>Arteriviridae </a:t>
            </a:r>
            <a:r>
              <a:rPr b="0" lang="en-US" sz="1100" spc="-1" strike="noStrike">
                <a:latin typeface="Arial"/>
              </a:rPr>
              <a:t>(36), </a:t>
            </a:r>
            <a:r>
              <a:rPr b="0" i="1" lang="en-US" sz="1100" spc="-1" strike="noStrike">
                <a:latin typeface="Arial"/>
              </a:rPr>
              <a:t>Astroviridae </a:t>
            </a:r>
            <a:r>
              <a:rPr b="0" lang="en-US" sz="1100" spc="-1" strike="noStrike">
                <a:latin typeface="Arial"/>
              </a:rPr>
              <a:t>(31).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i="1" lang="en-US" sz="1100" spc="-1" strike="noStrike">
                <a:latin typeface="Arial"/>
              </a:rPr>
              <a:t>Kitrinoviricota</a:t>
            </a:r>
            <a:r>
              <a:rPr b="1" lang="en-US" sz="1100" spc="-1" strike="noStrike">
                <a:latin typeface="Arial"/>
              </a:rPr>
              <a:t>:</a:t>
            </a:r>
            <a:r>
              <a:rPr b="0" lang="en-US" sz="1100" spc="-1" strike="noStrike">
                <a:latin typeface="Arial"/>
              </a:rPr>
              <a:t> 148 contigs &gt;1,000 nt , 103 novel; 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100" spc="-1" strike="noStrike">
                <a:latin typeface="Arial"/>
              </a:rPr>
              <a:t>main families: </a:t>
            </a:r>
            <a:r>
              <a:rPr b="0" i="1" lang="en-US" sz="1100" spc="-1" strike="noStrike">
                <a:latin typeface="Arial"/>
              </a:rPr>
              <a:t>Flaviviridae </a:t>
            </a:r>
            <a:r>
              <a:rPr b="0" lang="en-US" sz="1100" spc="-1" strike="noStrike">
                <a:latin typeface="Arial"/>
              </a:rPr>
              <a:t>(58),</a:t>
            </a:r>
            <a:r>
              <a:rPr b="0" i="1" lang="en-US" sz="1100" spc="-1" strike="noStrike">
                <a:latin typeface="Arial"/>
              </a:rPr>
              <a:t> Tombusviridae</a:t>
            </a:r>
            <a:r>
              <a:rPr b="0" lang="en-US" sz="1100" spc="-1" strike="noStrike">
                <a:latin typeface="Arial"/>
              </a:rPr>
              <a:t> (28), </a:t>
            </a:r>
            <a:r>
              <a:rPr b="0" i="1" lang="en-US" sz="1100" spc="-1" strike="noStrike">
                <a:latin typeface="Arial"/>
              </a:rPr>
              <a:t>Hepeviridae </a:t>
            </a:r>
            <a:r>
              <a:rPr b="0" lang="en-US" sz="1100" spc="-1" strike="noStrike">
                <a:latin typeface="Arial"/>
              </a:rPr>
              <a:t>(5).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i="1" lang="en-US" sz="1100" spc="-1" strike="noStrike">
                <a:latin typeface="Arial"/>
              </a:rPr>
              <a:t>Lenarviricota</a:t>
            </a:r>
            <a:r>
              <a:rPr b="1" lang="en-US" sz="1100" spc="-1" strike="noStrike">
                <a:latin typeface="Arial"/>
              </a:rPr>
              <a:t>:</a:t>
            </a:r>
            <a:r>
              <a:rPr b="0" lang="en-US" sz="1100" spc="-1" strike="noStrike">
                <a:latin typeface="Arial"/>
              </a:rPr>
              <a:t> 97 contigs &gt;1,000 nt, 95 novel; 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100" spc="-1" strike="noStrike">
                <a:latin typeface="Arial"/>
              </a:rPr>
              <a:t>main families: </a:t>
            </a:r>
            <a:r>
              <a:rPr b="0" i="1" lang="en-US" sz="1100" spc="-1" strike="noStrike">
                <a:latin typeface="Arial"/>
              </a:rPr>
              <a:t>Fiersviridae </a:t>
            </a:r>
            <a:r>
              <a:rPr b="0" lang="en-US" sz="1100" spc="-1" strike="noStrike">
                <a:latin typeface="Arial"/>
              </a:rPr>
              <a:t>(41),</a:t>
            </a:r>
            <a:r>
              <a:rPr b="0" i="1" lang="en-US" sz="1100" spc="-1" strike="noStrike">
                <a:latin typeface="Arial"/>
              </a:rPr>
              <a:t> Blumeviridae</a:t>
            </a:r>
            <a:r>
              <a:rPr b="0" lang="en-US" sz="1100" spc="-1" strike="noStrike">
                <a:latin typeface="Arial"/>
              </a:rPr>
              <a:t> (14),</a:t>
            </a:r>
            <a:r>
              <a:rPr b="0" i="1" lang="en-US" sz="1100" spc="-1" strike="noStrike">
                <a:latin typeface="Arial"/>
              </a:rPr>
              <a:t> Duinviridae</a:t>
            </a:r>
            <a:r>
              <a:rPr b="0" lang="en-US" sz="1100" spc="-1" strike="noStrike">
                <a:latin typeface="Arial"/>
              </a:rPr>
              <a:t> (11).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i="1" lang="en-US" sz="1100" spc="-1" strike="noStrike">
                <a:latin typeface="Arial"/>
              </a:rPr>
              <a:t>Negarnaviricota</a:t>
            </a:r>
            <a:r>
              <a:rPr b="1" lang="en-US" sz="1100" spc="-1" strike="noStrike">
                <a:latin typeface="Arial"/>
              </a:rPr>
              <a:t>:</a:t>
            </a:r>
            <a:r>
              <a:rPr b="0" lang="en-US" sz="1100" spc="-1" strike="noStrike">
                <a:latin typeface="Arial"/>
              </a:rPr>
              <a:t> 54 contigs, 42 novel; main families: </a:t>
            </a:r>
            <a:r>
              <a:rPr b="0" i="1" lang="en-US" sz="1100" spc="-1" strike="noStrike">
                <a:latin typeface="Arial"/>
              </a:rPr>
              <a:t>Paramyxoviridae</a:t>
            </a:r>
            <a:r>
              <a:rPr b="0" lang="en-US" sz="1100" spc="-1" strike="noStrike">
                <a:latin typeface="Arial"/>
              </a:rPr>
              <a:t> (12), </a:t>
            </a:r>
            <a:r>
              <a:rPr b="0" i="1" lang="en-US" sz="1100" spc="-1" strike="noStrike">
                <a:latin typeface="Arial"/>
              </a:rPr>
              <a:t>Bornaviridae</a:t>
            </a:r>
            <a:r>
              <a:rPr b="0" lang="en-US" sz="1100" spc="-1" strike="noStrike">
                <a:latin typeface="Arial"/>
              </a:rPr>
              <a:t> (6), </a:t>
            </a:r>
            <a:r>
              <a:rPr b="0" i="1" lang="en-US" sz="1100" spc="-1" strike="noStrike">
                <a:latin typeface="Arial"/>
              </a:rPr>
              <a:t>Hantaviridae</a:t>
            </a:r>
            <a:r>
              <a:rPr b="0" lang="en-US" sz="1100" spc="-1" strike="noStrike">
                <a:latin typeface="Arial"/>
              </a:rPr>
              <a:t> (5).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i="1" lang="en-US" sz="1100" spc="-1" strike="noStrike">
                <a:latin typeface="Arial"/>
              </a:rPr>
              <a:t>Duplornaviricota</a:t>
            </a:r>
            <a:r>
              <a:rPr b="1" lang="en-US" sz="1100" spc="-1" strike="noStrike">
                <a:latin typeface="Arial"/>
              </a:rPr>
              <a:t>:</a:t>
            </a:r>
            <a:r>
              <a:rPr b="0" lang="en-US" sz="1100" spc="-1" strike="noStrike">
                <a:latin typeface="Arial"/>
              </a:rPr>
              <a:t> 10 contigs, 2 novel; 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100" spc="-1" strike="noStrike">
                <a:latin typeface="Arial"/>
              </a:rPr>
              <a:t>main families: </a:t>
            </a:r>
            <a:r>
              <a:rPr b="0" i="1" lang="en-US" sz="1100" spc="-1" strike="noStrike">
                <a:latin typeface="Arial"/>
              </a:rPr>
              <a:t>Sedoreoviridae, Totiviridae.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1100" spc="-1" strike="noStrike">
                <a:latin typeface="Arial"/>
              </a:rPr>
              <a:t>Novel contigs &gt;1,000 nt</a:t>
            </a:r>
            <a:r>
              <a:rPr b="0" lang="en-US" sz="1100" spc="-1" strike="noStrike">
                <a:latin typeface="Arial"/>
              </a:rPr>
              <a:t>: </a:t>
            </a:r>
            <a:r>
              <a:rPr b="1" lang="en-US" sz="1100" spc="-1" strike="noStrike">
                <a:solidFill>
                  <a:srgbClr val="55308d"/>
                </a:solidFill>
                <a:latin typeface="Arial"/>
              </a:rPr>
              <a:t>444 contigs</a:t>
            </a:r>
            <a:r>
              <a:rPr b="0" lang="en-US" sz="1100" spc="-1" strike="noStrike">
                <a:latin typeface="Arial"/>
              </a:rPr>
              <a:t>, median length 2,619 nt (range: 1,001–26,479 nt).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4"/>
          <p:cNvSpPr/>
          <p:nvPr/>
        </p:nvSpPr>
        <p:spPr>
          <a:xfrm>
            <a:off x="228600" y="36648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- Functional annotation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of the top ten largest contigs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029200" y="20520"/>
            <a:ext cx="3885840" cy="474948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228600" y="1357920"/>
            <a:ext cx="4571640" cy="161352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 txBox="1"/>
          <p:nvPr/>
        </p:nvSpPr>
        <p:spPr>
          <a:xfrm>
            <a:off x="457200" y="3200400"/>
            <a:ext cx="4343400" cy="86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SRR12430148_con-1: Identified RNA editing site (</a:t>
            </a:r>
            <a:r>
              <a:rPr b="1" lang="en-US" sz="1100" spc="-1" strike="noStrike">
                <a:latin typeface="Arial"/>
              </a:rPr>
              <a:t>TTAAAAAAGGCA</a:t>
            </a:r>
            <a:r>
              <a:rPr b="0" lang="en-US" sz="1100" spc="-1" strike="noStrike">
                <a:latin typeface="Arial"/>
              </a:rPr>
              <a:t>), similar to Mount Mabu Lophuromys virus 1¹.</a:t>
            </a:r>
            <a:endParaRPr b="0" lang="en-US" sz="1100" spc="-1" strike="noStrike"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Matches conserved motif (</a:t>
            </a:r>
            <a:r>
              <a:rPr b="1" lang="en-US" sz="1100" spc="-1" strike="noStrike">
                <a:latin typeface="Arial"/>
              </a:rPr>
              <a:t>YTAAAARRGGCA</a:t>
            </a:r>
            <a:r>
              <a:rPr b="0" lang="en-US" sz="1100" spc="-1" strike="noStrike">
                <a:latin typeface="Arial"/>
              </a:rPr>
              <a:t>) found in </a:t>
            </a:r>
            <a:r>
              <a:rPr b="0" i="1" lang="en-US" sz="1100" spc="-1" strike="noStrike">
                <a:latin typeface="Arial"/>
              </a:rPr>
              <a:t>Henipavirus</a:t>
            </a:r>
            <a:r>
              <a:rPr b="0" lang="en-US" sz="1100" spc="-1" strike="noStrike">
                <a:latin typeface="Arial"/>
              </a:rPr>
              <a:t>, </a:t>
            </a:r>
            <a:r>
              <a:rPr b="0" i="1" lang="en-US" sz="1100" spc="-1" strike="noStrike">
                <a:latin typeface="Arial"/>
              </a:rPr>
              <a:t>Morbillivirus</a:t>
            </a:r>
            <a:r>
              <a:rPr b="0" lang="en-US" sz="1100" spc="-1" strike="noStrike">
                <a:latin typeface="Arial"/>
              </a:rPr>
              <a:t>, and </a:t>
            </a:r>
            <a:r>
              <a:rPr b="0" i="1" lang="en-US" sz="1100" spc="-1" strike="noStrike">
                <a:latin typeface="Arial"/>
              </a:rPr>
              <a:t>Jeilongvirus</a:t>
            </a:r>
            <a:r>
              <a:rPr b="0" lang="en-US" sz="1100" spc="-1" strike="noStrike">
                <a:latin typeface="Arial"/>
              </a:rPr>
              <a:t> genera.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914400" y="4800600"/>
            <a:ext cx="7086600" cy="64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¹Vanmechelen B, Bletsa M, Laenen L, et al. Discovery and genome characterization of three new Jeilongviruses, a lineage of paramyxoviruses </a:t>
            </a: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characterized by their unique membrane proteins. BMC Genomics. 2018;19(1):617. doi:10.1186/s12864-018-4995-0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"/>
          <p:cNvSpPr/>
          <p:nvPr/>
        </p:nvSpPr>
        <p:spPr>
          <a:xfrm>
            <a:off x="228600" y="339120"/>
            <a:ext cx="36572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- Subjects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31840" y="914400"/>
            <a:ext cx="4797000" cy="159984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228600" y="2882880"/>
            <a:ext cx="4800240" cy="1688760"/>
          </a:xfrm>
          <a:prstGeom prst="rect">
            <a:avLst/>
          </a:prstGeom>
          <a:ln w="0">
            <a:noFill/>
          </a:ln>
        </p:spPr>
      </p:pic>
      <p:sp>
        <p:nvSpPr>
          <p:cNvPr id="240" name=""/>
          <p:cNvSpPr/>
          <p:nvPr/>
        </p:nvSpPr>
        <p:spPr>
          <a:xfrm>
            <a:off x="5257800" y="457200"/>
            <a:ext cx="3657240" cy="259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Arial"/>
              </a:rPr>
              <a:t>PRRSV</a:t>
            </a:r>
            <a:r>
              <a:rPr b="0" lang="en-US" sz="1400" spc="-1" strike="noStrike">
                <a:latin typeface="Arial"/>
              </a:rPr>
              <a:t>: 981 contigs from study ERP130049, using African green monkey (</a:t>
            </a:r>
            <a:r>
              <a:rPr b="0" i="1" lang="en-US" sz="1400" spc="-1" strike="noStrike">
                <a:latin typeface="Arial"/>
              </a:rPr>
              <a:t>Chlorocebus sabaeus</a:t>
            </a:r>
            <a:r>
              <a:rPr b="0" lang="en-US" sz="1400" spc="-1" strike="noStrike">
                <a:latin typeface="Arial"/>
              </a:rPr>
              <a:t>) cell lines from fetal kidney tissue—not natural infections.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Arial"/>
              </a:rPr>
              <a:t>Otarine picobirnavirus:</a:t>
            </a:r>
            <a:r>
              <a:rPr b="0" lang="en-US" sz="1400" spc="-1" strike="noStrike">
                <a:latin typeface="Arial"/>
              </a:rPr>
              <a:t> Typically found in sea lions, but detected in domesticated pigs.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Arial"/>
              </a:rPr>
              <a:t>Majority of hosts</a:t>
            </a:r>
            <a:r>
              <a:rPr b="0" lang="en-US" sz="1400" spc="-1" strike="noStrike">
                <a:latin typeface="Arial"/>
              </a:rPr>
              <a:t>: Farm animals;  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! dairy products but listing cattle </a:t>
            </a:r>
            <a:r>
              <a:rPr b="0" i="1" lang="en-US" sz="1400" spc="-1" strike="noStrike">
                <a:latin typeface="Arial"/>
              </a:rPr>
              <a:t>(Bos taurus)</a:t>
            </a:r>
            <a:r>
              <a:rPr b="0" lang="en-US" sz="1400" spc="-1" strike="noStrike">
                <a:latin typeface="Arial"/>
              </a:rPr>
              <a:t> as the host.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24"/>
          <p:cNvSpPr/>
          <p:nvPr/>
        </p:nvSpPr>
        <p:spPr>
          <a:xfrm>
            <a:off x="791280" y="1843920"/>
            <a:ext cx="7552800" cy="61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1600200" y="3200400"/>
            <a:ext cx="6395760" cy="90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400" spc="-1" strike="noStrike">
                <a:solidFill>
                  <a:srgbClr val="069a2e"/>
                </a:solidFill>
                <a:latin typeface="Arial"/>
                <a:ea typeface="ヒラギノ角ゴ Pro W3"/>
              </a:rPr>
              <a:t>Why do We need virus discovery?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228600" y="339120"/>
            <a:ext cx="594324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Results:Mammal - 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233280" y="893160"/>
            <a:ext cx="868212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  <a:ea typeface="DejaVu Sans"/>
              </a:rPr>
              <a:t>RNA Virus Contig Assembly Results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Assembled 6,209 contigs from 332 samples aligned to RNA virus families.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Cross-finding: Identified 11 non-RNA virus families with lower E-values than RNA viruses.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  <a:ea typeface="DejaVu Sans"/>
              </a:rPr>
              <a:t>Contig Characteristics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80.59% (5,004/6,209) of viral contigs exhibited &lt;90% protein sequence identity with the closest known virus.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19.72% (1,225) of contigs were &gt;1,000 nt across all phyla.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444 contigs had a length &gt;1,000 nt and sequence identity &lt;90%.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  <a:ea typeface="DejaVu Sans"/>
              </a:rPr>
              <a:t>Dominant Phyla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Top three phyla: </a:t>
            </a:r>
            <a:r>
              <a:rPr b="0" i="1" lang="en-US" sz="1000" spc="-1" strike="noStrike">
                <a:latin typeface="Arial"/>
                <a:ea typeface="DejaVu Sans"/>
              </a:rPr>
              <a:t>Lenarviricota</a:t>
            </a:r>
            <a:r>
              <a:rPr b="0" lang="en-US" sz="1000" spc="-1" strike="noStrike">
                <a:latin typeface="Arial"/>
                <a:ea typeface="DejaVu Sans"/>
              </a:rPr>
              <a:t>,</a:t>
            </a:r>
            <a:r>
              <a:rPr b="0" i="1" lang="en-US" sz="1000" spc="-1" strike="noStrike">
                <a:latin typeface="Arial"/>
                <a:ea typeface="DejaVu Sans"/>
              </a:rPr>
              <a:t> Kitrinoviricota</a:t>
            </a:r>
            <a:r>
              <a:rPr b="0" lang="en-US" sz="1000" spc="-1" strike="noStrike">
                <a:latin typeface="Arial"/>
                <a:ea typeface="DejaVu Sans"/>
              </a:rPr>
              <a:t>, and </a:t>
            </a:r>
            <a:r>
              <a:rPr b="0" i="1" lang="en-US" sz="1000" spc="-1" strike="noStrike">
                <a:latin typeface="Arial"/>
                <a:ea typeface="DejaVu Sans"/>
              </a:rPr>
              <a:t>Pisuviricota</a:t>
            </a:r>
            <a:r>
              <a:rPr b="0" lang="en-US" sz="1000" spc="-1" strike="noStrike">
                <a:latin typeface="Arial"/>
                <a:ea typeface="DejaVu Sans"/>
              </a:rPr>
              <a:t> (most prevalent).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Predominantly associated with farm animal viruses.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  <a:ea typeface="DejaVu Sans"/>
              </a:rPr>
              <a:t>Functional Annotation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Consistent identification of RNA-dependent RNA polymerase (RdRp), used for screening.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Many contigs revealed characteristic protein domains specific to their virus families, including an RNA editing site.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00" spc="-1" strike="noStrike">
                <a:latin typeface="Arial"/>
                <a:ea typeface="DejaVu Sans"/>
              </a:rPr>
              <a:t>Notable Findings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Detected Otarine Picobirnavirus and viruses present in dairy products and fetal kidney cell lines from African green monkeys.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4680" y="2971800"/>
            <a:ext cx="2967120" cy="30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6172200" y="2971800"/>
            <a:ext cx="2967120" cy="30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6"/>
          <p:cNvSpPr/>
          <p:nvPr/>
        </p:nvSpPr>
        <p:spPr>
          <a:xfrm>
            <a:off x="173160" y="57312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Virusparies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6" name="Grafik 6" descr=""/>
          <p:cNvPicPr/>
          <p:nvPr/>
        </p:nvPicPr>
        <p:blipFill>
          <a:blip r:embed="rId1"/>
          <a:stretch/>
        </p:blipFill>
        <p:spPr>
          <a:xfrm>
            <a:off x="228600" y="1886040"/>
            <a:ext cx="2743200" cy="1771560"/>
          </a:xfrm>
          <a:prstGeom prst="rect">
            <a:avLst/>
          </a:prstGeom>
          <a:ln w="0">
            <a:noFill/>
          </a:ln>
        </p:spPr>
      </p:pic>
      <p:grpSp>
        <p:nvGrpSpPr>
          <p:cNvPr id="247" name=""/>
          <p:cNvGrpSpPr/>
          <p:nvPr/>
        </p:nvGrpSpPr>
        <p:grpSpPr>
          <a:xfrm>
            <a:off x="2971800" y="228600"/>
            <a:ext cx="3429000" cy="2543040"/>
            <a:chOff x="2971800" y="228600"/>
            <a:chExt cx="3429000" cy="2543040"/>
          </a:xfrm>
        </p:grpSpPr>
        <p:sp>
          <p:nvSpPr>
            <p:cNvPr id="248" name=""/>
            <p:cNvSpPr/>
            <p:nvPr/>
          </p:nvSpPr>
          <p:spPr>
            <a:xfrm>
              <a:off x="4114800" y="228600"/>
              <a:ext cx="2286000" cy="457200"/>
            </a:xfrm>
            <a:prstGeom prst="rect">
              <a:avLst/>
            </a:prstGeom>
            <a:solidFill>
              <a:srgbClr val="ffff6d"/>
            </a:solidFill>
            <a:ln w="19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360" rIns="99360" tIns="54360" bIns="54360" anchor="ctr">
              <a:noAutofit/>
            </a:bodyPr>
            <a:p>
              <a:pPr algn="ctr">
                <a:buNone/>
              </a:pPr>
              <a:r>
                <a:rPr b="0" lang="en-US" sz="1800" spc="-1" strike="noStrike">
                  <a:latin typeface="Arial"/>
                </a:rPr>
                <a:t>Import/Export</a:t>
              </a:r>
              <a:endParaRPr b="0" lang="en-US" sz="1800" spc="-1" strike="noStrike">
                <a:latin typeface="Arial"/>
              </a:endParaRPr>
            </a:p>
          </p:txBody>
        </p:sp>
        <p:cxnSp>
          <p:nvCxnSpPr>
            <p:cNvPr id="249" name=""/>
            <p:cNvCxnSpPr>
              <a:stCxn id="246" idx="3"/>
              <a:endCxn id="248" idx="1"/>
            </p:cNvCxnSpPr>
            <p:nvPr/>
          </p:nvCxnSpPr>
          <p:spPr>
            <a:xfrm flipV="1">
              <a:off x="2971800" y="457200"/>
              <a:ext cx="1143360" cy="2314800"/>
            </a:xfrm>
            <a:prstGeom prst="straightConnector1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</p:cxnSp>
      </p:grpSp>
      <p:grpSp>
        <p:nvGrpSpPr>
          <p:cNvPr id="250" name=""/>
          <p:cNvGrpSpPr/>
          <p:nvPr/>
        </p:nvGrpSpPr>
        <p:grpSpPr>
          <a:xfrm>
            <a:off x="2971800" y="914400"/>
            <a:ext cx="3429000" cy="1857240"/>
            <a:chOff x="2971800" y="914400"/>
            <a:chExt cx="3429000" cy="1857240"/>
          </a:xfrm>
        </p:grpSpPr>
        <p:sp>
          <p:nvSpPr>
            <p:cNvPr id="251" name=""/>
            <p:cNvSpPr/>
            <p:nvPr/>
          </p:nvSpPr>
          <p:spPr>
            <a:xfrm>
              <a:off x="4114800" y="914400"/>
              <a:ext cx="2286000" cy="457200"/>
            </a:xfrm>
            <a:prstGeom prst="rect">
              <a:avLst/>
            </a:prstGeom>
            <a:solidFill>
              <a:srgbClr val="ffb66c"/>
            </a:solidFill>
            <a:ln w="19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360" rIns="99360" tIns="54360" bIns="54360" anchor="ctr">
              <a:noAutofit/>
            </a:bodyPr>
            <a:p>
              <a:pPr algn="ctr">
                <a:buNone/>
              </a:pPr>
              <a:r>
                <a:rPr b="0" lang="en-US" sz="1800" spc="-1" strike="noStrike">
                  <a:latin typeface="Arial"/>
                </a:rPr>
                <a:t>Processing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2" name=""/>
            <p:cNvSpPr/>
            <p:nvPr/>
          </p:nvSpPr>
          <p:spPr>
            <a:xfrm flipV="1">
              <a:off x="2971800" y="1143000"/>
              <a:ext cx="1143000" cy="162864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3" name=""/>
          <p:cNvGrpSpPr/>
          <p:nvPr/>
        </p:nvGrpSpPr>
        <p:grpSpPr>
          <a:xfrm>
            <a:off x="2971800" y="1600200"/>
            <a:ext cx="3429000" cy="1171440"/>
            <a:chOff x="2971800" y="1600200"/>
            <a:chExt cx="3429000" cy="1171440"/>
          </a:xfrm>
        </p:grpSpPr>
        <p:sp>
          <p:nvSpPr>
            <p:cNvPr id="254" name=""/>
            <p:cNvSpPr/>
            <p:nvPr/>
          </p:nvSpPr>
          <p:spPr>
            <a:xfrm>
              <a:off x="4114800" y="1600200"/>
              <a:ext cx="2286000" cy="457200"/>
            </a:xfrm>
            <a:prstGeom prst="rect">
              <a:avLst/>
            </a:prstGeom>
            <a:solidFill>
              <a:srgbClr val="afd095"/>
            </a:solidFill>
            <a:ln w="19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360" rIns="99360" tIns="54360" bIns="54360" anchor="ctr">
              <a:noAutofit/>
            </a:bodyPr>
            <a:p>
              <a:pPr algn="ctr">
                <a:buNone/>
              </a:pPr>
              <a:r>
                <a:rPr b="0" lang="en-US" sz="1800" spc="-1" strike="noStrike">
                  <a:latin typeface="Arial"/>
                </a:rPr>
                <a:t>Summary Statistics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5" name=""/>
            <p:cNvSpPr/>
            <p:nvPr/>
          </p:nvSpPr>
          <p:spPr>
            <a:xfrm flipV="1">
              <a:off x="2971800" y="1828800"/>
              <a:ext cx="1143000" cy="94284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6" name=""/>
          <p:cNvGrpSpPr/>
          <p:nvPr/>
        </p:nvGrpSpPr>
        <p:grpSpPr>
          <a:xfrm>
            <a:off x="2971800" y="2286000"/>
            <a:ext cx="2743200" cy="1371600"/>
            <a:chOff x="2971800" y="2286000"/>
            <a:chExt cx="2743200" cy="1371600"/>
          </a:xfrm>
        </p:grpSpPr>
        <p:pic>
          <p:nvPicPr>
            <p:cNvPr id="257" name="" descr=""/>
            <p:cNvPicPr/>
            <p:nvPr/>
          </p:nvPicPr>
          <p:blipFill>
            <a:blip r:embed="rId2"/>
            <a:stretch/>
          </p:blipFill>
          <p:spPr>
            <a:xfrm>
              <a:off x="4660200" y="2286000"/>
              <a:ext cx="1054800" cy="1371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8" name=""/>
            <p:cNvSpPr/>
            <p:nvPr/>
          </p:nvSpPr>
          <p:spPr>
            <a:xfrm>
              <a:off x="2971800" y="2771640"/>
              <a:ext cx="1600200" cy="20016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9" name=""/>
          <p:cNvGrpSpPr/>
          <p:nvPr/>
        </p:nvGrpSpPr>
        <p:grpSpPr>
          <a:xfrm>
            <a:off x="2971800" y="2771640"/>
            <a:ext cx="3429000" cy="2012760"/>
            <a:chOff x="2971800" y="2771640"/>
            <a:chExt cx="3429000" cy="2012760"/>
          </a:xfrm>
        </p:grpSpPr>
        <p:pic>
          <p:nvPicPr>
            <p:cNvPr id="260" name="" descr=""/>
            <p:cNvPicPr/>
            <p:nvPr/>
          </p:nvPicPr>
          <p:blipFill>
            <a:blip r:embed="rId3"/>
            <a:stretch/>
          </p:blipFill>
          <p:spPr>
            <a:xfrm>
              <a:off x="4114800" y="3886200"/>
              <a:ext cx="2286000" cy="89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1" name=""/>
            <p:cNvSpPr/>
            <p:nvPr/>
          </p:nvSpPr>
          <p:spPr>
            <a:xfrm>
              <a:off x="2971800" y="2771640"/>
              <a:ext cx="1143000" cy="1571760"/>
            </a:xfrm>
            <a:prstGeom prst="line">
              <a:avLst/>
            </a:prstGeom>
            <a:ln w="0"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2" name=""/>
          <p:cNvGrpSpPr/>
          <p:nvPr/>
        </p:nvGrpSpPr>
        <p:grpSpPr>
          <a:xfrm>
            <a:off x="6629400" y="228600"/>
            <a:ext cx="2514600" cy="4343400"/>
            <a:chOff x="6629400" y="228600"/>
            <a:chExt cx="2514600" cy="4343400"/>
          </a:xfrm>
        </p:grpSpPr>
        <p:sp>
          <p:nvSpPr>
            <p:cNvPr id="263" name=""/>
            <p:cNvSpPr txBox="1"/>
            <p:nvPr/>
          </p:nvSpPr>
          <p:spPr>
            <a:xfrm>
              <a:off x="7086600" y="1600200"/>
              <a:ext cx="2057400" cy="185724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1" lang="en-US" sz="1800" spc="-1" strike="noStrike">
                  <a:latin typeface="Arial"/>
                </a:rPr>
                <a:t>Reports:</a:t>
              </a:r>
              <a:endParaRPr b="0" lang="en-US" sz="1800" spc="-1" strike="noStrike">
                <a:latin typeface="Arial"/>
              </a:endParaRPr>
            </a:p>
            <a:p>
              <a:endParaRPr b="0" lang="en-US" sz="1800" spc="-1" strike="noStrike">
                <a:latin typeface="Arial"/>
              </a:endParaRPr>
            </a:p>
            <a:p>
              <a:pPr marL="216000" indent="-216000">
                <a:buClr>
                  <a:srgbClr val="000000"/>
                </a:buClr>
                <a:buSzPct val="45000"/>
                <a:buFont typeface="Wingdings" charset="2"/>
                <a:buChar char=""/>
              </a:pPr>
              <a:r>
                <a:rPr b="0" lang="en-US" sz="1400" spc="-1" strike="noStrike">
                  <a:latin typeface="Arial"/>
                  <a:ea typeface="DejaVu Sans"/>
                </a:rPr>
                <a:t>Reproducible</a:t>
              </a:r>
              <a:endParaRPr b="0" lang="en-US" sz="1400" spc="-1" strike="noStrike">
                <a:latin typeface="Arial"/>
              </a:endParaRPr>
            </a:p>
            <a:p>
              <a:pPr marL="216000" indent="-216000">
                <a:buClr>
                  <a:srgbClr val="000000"/>
                </a:buClr>
                <a:buSzPct val="45000"/>
                <a:buFont typeface="Wingdings" charset="2"/>
                <a:buChar char=""/>
              </a:pPr>
              <a:r>
                <a:rPr b="0" lang="en-US" sz="1400" spc="-1" strike="noStrike">
                  <a:latin typeface="Arial"/>
                  <a:ea typeface="DejaVu Sans"/>
                </a:rPr>
                <a:t>Shareable</a:t>
              </a:r>
              <a:endParaRPr b="0" lang="en-US" sz="1400" spc="-1" strike="noStrike">
                <a:latin typeface="Arial"/>
              </a:endParaRPr>
            </a:p>
            <a:p>
              <a:pPr marL="216000" indent="-216000">
                <a:buClr>
                  <a:srgbClr val="000000"/>
                </a:buClr>
                <a:buSzPct val="45000"/>
                <a:buFont typeface="Wingdings" charset="2"/>
                <a:buChar char=""/>
              </a:pPr>
              <a:r>
                <a:rPr b="0" lang="en-US" sz="1400" spc="-1" strike="noStrike">
                  <a:latin typeface="Arial"/>
                  <a:ea typeface="DejaVu Sans"/>
                </a:rPr>
                <a:t>Highly modular</a:t>
              </a:r>
              <a:endParaRPr b="0" lang="en-US" sz="1400" spc="-1" strike="noStrike">
                <a:latin typeface="Arial"/>
              </a:endParaRPr>
            </a:p>
            <a:p>
              <a:pPr marL="216000" indent="-216000">
                <a:buClr>
                  <a:srgbClr val="000000"/>
                </a:buClr>
                <a:buSzPct val="45000"/>
                <a:buFont typeface="Wingdings" charset="2"/>
                <a:buChar char=""/>
              </a:pPr>
              <a:r>
                <a:rPr b="0" lang="en-US" sz="1400" spc="-1" strike="noStrike">
                  <a:latin typeface="Arial"/>
                  <a:ea typeface="DejaVu Sans"/>
                </a:rPr>
                <a:t>Accessible to a broader audience</a:t>
              </a:r>
              <a:endParaRPr b="0" lang="en-US" sz="1400" spc="-1" strike="noStrike">
                <a:latin typeface="Arial"/>
              </a:endParaRPr>
            </a:p>
            <a:p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4" name=""/>
            <p:cNvSpPr/>
            <p:nvPr/>
          </p:nvSpPr>
          <p:spPr>
            <a:xfrm>
              <a:off x="6629400" y="228600"/>
              <a:ext cx="228600" cy="4343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cubicBezTo>
                    <a:pt x="5400" y="0"/>
                    <a:pt x="10800" y="900"/>
                    <a:pt x="10800" y="1800"/>
                  </a:cubicBezTo>
                  <a:lnTo>
                    <a:pt x="10800" y="9000"/>
                  </a:lnTo>
                  <a:cubicBezTo>
                    <a:pt x="10800" y="9900"/>
                    <a:pt x="16200" y="10800"/>
                    <a:pt x="21600" y="10800"/>
                  </a:cubicBezTo>
                  <a:cubicBezTo>
                    <a:pt x="16200" y="10800"/>
                    <a:pt x="10800" y="11700"/>
                    <a:pt x="10800" y="12600"/>
                  </a:cubicBezTo>
                  <a:lnTo>
                    <a:pt x="10800" y="19800"/>
                  </a:lnTo>
                  <a:cubicBezTo>
                    <a:pt x="10800" y="20700"/>
                    <a:pt x="5400" y="21600"/>
                    <a:pt x="0" y="21600"/>
                  </a:cubicBezTo>
                </a:path>
              </a:pathLst>
            </a:custGeom>
            <a:noFill/>
            <a:ln w="19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"/>
          <p:cNvSpPr/>
          <p:nvPr/>
        </p:nvSpPr>
        <p:spPr>
          <a:xfrm>
            <a:off x="19080" y="457200"/>
            <a:ext cx="3409920" cy="9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Limitations: Segmented viruses and specificity of   profiles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914400" y="1143000"/>
            <a:ext cx="2975040" cy="2514600"/>
          </a:xfrm>
          <a:prstGeom prst="rect">
            <a:avLst/>
          </a:prstGeom>
          <a:ln w="0">
            <a:noFill/>
          </a:ln>
        </p:spPr>
      </p:pic>
      <p:grpSp>
        <p:nvGrpSpPr>
          <p:cNvPr id="267" name=""/>
          <p:cNvGrpSpPr/>
          <p:nvPr/>
        </p:nvGrpSpPr>
        <p:grpSpPr>
          <a:xfrm>
            <a:off x="4800600" y="115560"/>
            <a:ext cx="3200400" cy="4685040"/>
            <a:chOff x="4800600" y="115560"/>
            <a:chExt cx="3200400" cy="4685040"/>
          </a:xfrm>
        </p:grpSpPr>
        <p:sp>
          <p:nvSpPr>
            <p:cNvPr id="268" name=""/>
            <p:cNvSpPr/>
            <p:nvPr/>
          </p:nvSpPr>
          <p:spPr>
            <a:xfrm>
              <a:off x="5257800" y="4515120"/>
              <a:ext cx="2738520" cy="28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"/>
              </a:pPr>
              <a:r>
                <a:rPr b="0" lang="de-DE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Search for: Flavi_RdRp.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69" name="" descr=""/>
            <p:cNvPicPr/>
            <p:nvPr/>
          </p:nvPicPr>
          <p:blipFill>
            <a:blip r:embed="rId2"/>
            <a:stretch/>
          </p:blipFill>
          <p:spPr>
            <a:xfrm>
              <a:off x="4800600" y="115560"/>
              <a:ext cx="3200400" cy="4161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0" name=""/>
          <p:cNvSpPr/>
          <p:nvPr/>
        </p:nvSpPr>
        <p:spPr>
          <a:xfrm>
            <a:off x="228600" y="4114800"/>
            <a:ext cx="4107600" cy="64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Krammer, F., Smith, G.J.D., Fouchier, R.A.M. et al. Influenza. Nat Rev Dis Primers 4, 3 (2018). https://doi.org/10.1038/s41572-018-0002-y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6"/>
          <p:cNvSpPr/>
          <p:nvPr/>
        </p:nvSpPr>
        <p:spPr>
          <a:xfrm>
            <a:off x="173160" y="57312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Limitations: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classified vs unclassified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2" name="Textfeld 2"/>
          <p:cNvSpPr/>
          <p:nvPr/>
        </p:nvSpPr>
        <p:spPr>
          <a:xfrm>
            <a:off x="260280" y="1390320"/>
            <a:ext cx="2960640" cy="240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Family extracted from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ViralRefSeq_taxonomy column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ViralRefSeq_taxonomy: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taxid:1354498|Hepacivirus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colobi|Hepacivirus|Flaviviridae|Amarillovirales|Flasuviricetes|Kitrinoviricota|Orthorn</a:t>
            </a:r>
            <a:endParaRPr b="0" lang="en-US" sz="1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avirae|Riboviria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3429000" y="573480"/>
            <a:ext cx="5482440" cy="411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49920" cy="61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Concluson and Outlook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6"/>
          <p:cNvSpPr/>
          <p:nvPr/>
        </p:nvSpPr>
        <p:spPr>
          <a:xfrm>
            <a:off x="11880" y="22824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Concluson and Outlook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Textfeld 5"/>
          <p:cNvSpPr/>
          <p:nvPr/>
        </p:nvSpPr>
        <p:spPr>
          <a:xfrm>
            <a:off x="327240" y="228600"/>
            <a:ext cx="8588160" cy="45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Arial"/>
              </a:rPr>
              <a:t>Conclusion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Taubert – liver sequening data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Analysis complete with only up to 6 files returning assembled contigs.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E-values near cutoff, and short contig lengths. 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No conclusive evidence links viral infections to liver rejection.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Mammalian sequening data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1000" spc="-1" strike="noStrike">
                <a:solidFill>
                  <a:srgbClr val="8d1d75"/>
                </a:solidFill>
                <a:latin typeface="Arial"/>
                <a:ea typeface="DejaVu Sans"/>
              </a:rPr>
              <a:t>6,209</a:t>
            </a:r>
            <a:r>
              <a:rPr b="0" lang="en-US" sz="1000" spc="-1" strike="noStrike">
                <a:latin typeface="Arial"/>
                <a:ea typeface="DejaVu Sans"/>
              </a:rPr>
              <a:t> contigs from 332 samples → 80.59% (</a:t>
            </a:r>
            <a:r>
              <a:rPr b="1" lang="en-US" sz="1000" spc="-1" strike="noStrike">
                <a:solidFill>
                  <a:srgbClr val="8d1d75"/>
                </a:solidFill>
                <a:latin typeface="Arial"/>
                <a:ea typeface="DejaVu Sans"/>
              </a:rPr>
              <a:t>5,004</a:t>
            </a:r>
            <a:r>
              <a:rPr b="0" lang="en-US" sz="1000" spc="-1" strike="noStrike">
                <a:latin typeface="Arial"/>
                <a:ea typeface="DejaVu Sans"/>
              </a:rPr>
              <a:t>) exhibited &lt;90% protein sequence identity → 19.72% (</a:t>
            </a:r>
            <a:r>
              <a:rPr b="1" lang="en-US" sz="1000" spc="-1" strike="noStrike">
                <a:solidFill>
                  <a:srgbClr val="8d1d75"/>
                </a:solidFill>
                <a:latin typeface="Arial"/>
                <a:ea typeface="DejaVu Sans"/>
              </a:rPr>
              <a:t>1,225</a:t>
            </a:r>
            <a:r>
              <a:rPr b="0" lang="en-US" sz="1000" spc="-1" strike="noStrike">
                <a:latin typeface="Arial"/>
                <a:ea typeface="DejaVu Sans"/>
              </a:rPr>
              <a:t>) were &gt;1,000 nt → </a:t>
            </a:r>
            <a:r>
              <a:rPr b="1" lang="en-US" sz="1000" spc="-1" strike="noStrike">
                <a:solidFill>
                  <a:srgbClr val="8d1d75"/>
                </a:solidFill>
                <a:latin typeface="Arial"/>
                <a:ea typeface="DejaVu Sans"/>
              </a:rPr>
              <a:t>444</a:t>
            </a:r>
            <a:r>
              <a:rPr b="0" lang="en-US" sz="1000" spc="-1" strike="noStrike">
                <a:latin typeface="Arial"/>
                <a:ea typeface="DejaVu Sans"/>
              </a:rPr>
              <a:t> contigs had a length &gt;1,000 nt and sequence identity &lt;90%.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Cross findings: </a:t>
            </a:r>
            <a:r>
              <a:rPr b="1" lang="en-US" sz="1000" spc="-1" strike="noStrike">
                <a:solidFill>
                  <a:srgbClr val="158466"/>
                </a:solidFill>
                <a:latin typeface="Arial"/>
                <a:ea typeface="DejaVu Sans"/>
              </a:rPr>
              <a:t>11</a:t>
            </a:r>
            <a:r>
              <a:rPr b="0" lang="en-US" sz="1000" spc="-1" strike="noStrike">
                <a:latin typeface="Arial"/>
                <a:ea typeface="DejaVu Sans"/>
              </a:rPr>
              <a:t> Non-RNA viruses.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characteristic protein domains specific to their virus families.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 </a:t>
            </a:r>
            <a:r>
              <a:rPr b="0" lang="en-US" sz="1000" spc="-1" strike="noStrike">
                <a:latin typeface="Arial"/>
                <a:ea typeface="DejaVu Sans"/>
              </a:rPr>
              <a:t>known virus families associated with farm animals.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Limitation of utilizing SRA host information:  viruses in cultivated cells or host by-products.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200" spc="-1" strike="noStrike">
                <a:latin typeface="Arial"/>
                <a:ea typeface="DejaVu Sans"/>
              </a:rPr>
              <a:t>Virusparies: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R package designed to enable users to visualize, process, and summarize the hittable outputs from VirusHunterGatherer.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Tool for visualizing or summarizing results → Reports.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Each function is highly modular, allowing users to customize the output of Virusparies functions to their preferences.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Accessible to a larger audience, especially for wet-lab scientists with rudimentary R knowledge.</a:t>
            </a:r>
            <a:endParaRPr b="0" lang="en-US" sz="1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000" spc="-1" strike="noStrike">
                <a:latin typeface="Arial"/>
                <a:ea typeface="DejaVu Sans"/>
              </a:rPr>
              <a:t>Virusparies enhances code reusability.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6"/>
          <p:cNvSpPr/>
          <p:nvPr/>
        </p:nvSpPr>
        <p:spPr>
          <a:xfrm>
            <a:off x="11880" y="34920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8" name="Textfeld 1"/>
          <p:cNvSpPr/>
          <p:nvPr/>
        </p:nvSpPr>
        <p:spPr>
          <a:xfrm>
            <a:off x="327240" y="349560"/>
            <a:ext cx="8588160" cy="464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Arial"/>
              </a:rPr>
              <a:t>Outlook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Curation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Eliminate unwanted contigs (non-host entries).</a:t>
            </a:r>
            <a:endParaRPr b="0" lang="en-US" sz="1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tracing the samples back to the original work to determine the virus's source, the data processing </a:t>
            </a: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methods used, and any relevant information about the virus or host.</a:t>
            </a:r>
            <a:endParaRPr b="0" lang="en-US" sz="1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b="0" lang="en-US" sz="1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Phylogenetic analysis: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Transition from basic taxonomic annotations to detailed classification.</a:t>
            </a:r>
            <a:endParaRPr b="0" lang="en-US" sz="1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Verify if novel viruses have new proteins.</a:t>
            </a:r>
            <a:endParaRPr b="0" lang="en-US" sz="1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Distinguish genuine sequences from contaminants.</a:t>
            </a:r>
            <a:endParaRPr b="0" lang="en-US" sz="1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Contigs from mammalian sequencing data as future resource: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Contigs could potentially serve as a valuable resource for the Experimental Virology Research </a:t>
            </a: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Group's current and future projects.  </a:t>
            </a:r>
            <a:endParaRPr b="0" lang="en-US" sz="1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Li Chuin Chong's research on predicting the spillover risk of RNA viruses could benefit from these </a:t>
            </a: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newly assembled contigs.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b="0" lang="en-US" sz="1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7"/>
          <p:cNvSpPr/>
          <p:nvPr/>
        </p:nvSpPr>
        <p:spPr>
          <a:xfrm>
            <a:off x="11880" y="470160"/>
            <a:ext cx="77605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Acknowledgement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49920" cy="61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listening!</a:t>
            </a:r>
            <a:br>
              <a:rPr sz="4400"/>
            </a:b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1" name="Grafik 3" descr=""/>
          <p:cNvPicPr/>
          <p:nvPr/>
        </p:nvPicPr>
        <p:blipFill>
          <a:blip r:embed="rId1"/>
          <a:stretch/>
        </p:blipFill>
        <p:spPr>
          <a:xfrm>
            <a:off x="3953520" y="2379960"/>
            <a:ext cx="2426040" cy="2629440"/>
          </a:xfrm>
          <a:prstGeom prst="rect">
            <a:avLst/>
          </a:prstGeom>
          <a:ln w="0">
            <a:noFill/>
          </a:ln>
        </p:spPr>
      </p:pic>
      <p:pic>
        <p:nvPicPr>
          <p:cNvPr id="282" name="Grafik 4" descr=""/>
          <p:cNvPicPr/>
          <p:nvPr/>
        </p:nvPicPr>
        <p:blipFill>
          <a:blip r:embed="rId2"/>
          <a:stretch/>
        </p:blipFill>
        <p:spPr>
          <a:xfrm>
            <a:off x="5038200" y="2265480"/>
            <a:ext cx="4756680" cy="267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"/>
          <p:cNvSpPr/>
          <p:nvPr/>
        </p:nvSpPr>
        <p:spPr>
          <a:xfrm>
            <a:off x="5036400" y="4148640"/>
            <a:ext cx="4107600" cy="64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Bhadoria P, Gupta G, Agarwal A. Viral Pandemics in the Past Two Decades: An Overview. J Family Med Prim Care. 2021 Aug;10(8):2745-2750. doi: 10.4103/jfmpc.jfmpc_2071_20. Epub 2021 Aug 27. PMID: 34660399; PMCID: PMC8483091.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743200" y="90720"/>
            <a:ext cx="6169680" cy="3468960"/>
          </a:xfrm>
          <a:prstGeom prst="rect">
            <a:avLst/>
          </a:prstGeom>
          <a:ln w="0">
            <a:noFill/>
          </a:ln>
        </p:spPr>
      </p:pic>
      <p:grpSp>
        <p:nvGrpSpPr>
          <p:cNvPr id="107" name=""/>
          <p:cNvGrpSpPr/>
          <p:nvPr/>
        </p:nvGrpSpPr>
        <p:grpSpPr>
          <a:xfrm>
            <a:off x="919080" y="228600"/>
            <a:ext cx="7994520" cy="4341600"/>
            <a:chOff x="919080" y="228600"/>
            <a:chExt cx="7994520" cy="4341600"/>
          </a:xfrm>
        </p:grpSpPr>
        <p:sp>
          <p:nvSpPr>
            <p:cNvPr id="108" name=""/>
            <p:cNvSpPr/>
            <p:nvPr/>
          </p:nvSpPr>
          <p:spPr>
            <a:xfrm>
              <a:off x="919080" y="3663000"/>
              <a:ext cx="6622200" cy="90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just">
                <a:lnSpc>
                  <a:spcPct val="100000"/>
                </a:lnSpc>
                <a:spcBef>
                  <a:spcPts val="1191"/>
                </a:spcBef>
                <a:spcAft>
                  <a:spcPts val="992"/>
                </a:spcAft>
                <a:buNone/>
              </a:pP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“</a:t>
              </a: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Earlier, large-scale epidemics spanning various continents were a twice or thrice a century phenomenon, but we have experienced 6 major pandemics </a:t>
              </a:r>
              <a:r>
                <a:rPr b="0" i="1" lang="en-US" sz="1400" spc="-1" strike="noStrike" u="sng">
                  <a:solidFill>
                    <a:srgbClr val="333333"/>
                  </a:solidFill>
                  <a:uFillTx/>
                  <a:latin typeface="Ariel"/>
                  <a:ea typeface="ヒラギノ角ゴ Pro W3"/>
                </a:rPr>
                <a:t>in the last 20 years</a:t>
              </a:r>
              <a:r>
                <a:rPr b="0" i="1" lang="en-US" sz="1400" spc="-1" strike="noStrike">
                  <a:solidFill>
                    <a:srgbClr val="333333"/>
                  </a:solidFill>
                  <a:latin typeface="Ariel"/>
                  <a:ea typeface="ヒラギノ角ゴ Pro W3"/>
                </a:rPr>
                <a:t> itself.”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09" name=""/>
            <p:cNvSpPr/>
            <p:nvPr/>
          </p:nvSpPr>
          <p:spPr>
            <a:xfrm>
              <a:off x="7543800" y="228600"/>
              <a:ext cx="1369800" cy="3198600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38160">
              <a:solidFill>
                <a:srgbClr val="6b5e9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0" name="PlaceHolder 4"/>
          <p:cNvSpPr/>
          <p:nvPr/>
        </p:nvSpPr>
        <p:spPr>
          <a:xfrm>
            <a:off x="235800" y="228600"/>
            <a:ext cx="77634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- Pandemics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6172200" y="336960"/>
            <a:ext cx="2197800" cy="446220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/>
          <p:nvPr/>
        </p:nvSpPr>
        <p:spPr>
          <a:xfrm>
            <a:off x="4343400" y="4840200"/>
            <a:ext cx="4107600" cy="64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Carroll D, Daszak P, Wolfe ND, et al. The Global Virome Project. Science.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808080"/>
                </a:solidFill>
                <a:latin typeface="ariel"/>
                <a:ea typeface="ヒラギノ角ゴ Pro W3"/>
              </a:rPr>
              <a:t>2018;359(6378):872-874. doi:10.1126/science.aap7463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3" name="PlaceHolder 10"/>
          <p:cNvSpPr/>
          <p:nvPr/>
        </p:nvSpPr>
        <p:spPr>
          <a:xfrm>
            <a:off x="236160" y="228600"/>
            <a:ext cx="77634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- Pandemics: number of unknown viruses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57200" y="1371600"/>
            <a:ext cx="5256360" cy="31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“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Following each outbreak, the public health community be-moans a lack of prescience, but after decades of reacting to each event with little focus on mitigation, we remain </a:t>
            </a:r>
            <a:r>
              <a:rPr b="1" i="1" lang="en-US" sz="1800" spc="-1" strike="noStrike">
                <a:solidFill>
                  <a:srgbClr val="6b5e9b"/>
                </a:solidFill>
                <a:latin typeface="Arial"/>
                <a:ea typeface="ヒラギノ角ゴ Pro W3"/>
              </a:rPr>
              <a:t>only marginally better protected against the next epidemic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. Our ability to mitigate disease emergence is undermined by our </a:t>
            </a:r>
            <a:r>
              <a:rPr b="1" i="1" lang="en-US" sz="1800" spc="-1" strike="noStrike">
                <a:solidFill>
                  <a:srgbClr val="c9211e"/>
                </a:solidFill>
                <a:latin typeface="Arial"/>
                <a:ea typeface="ヒラギノ角ゴ Pro W3"/>
              </a:rPr>
              <a:t>poor understanding</a:t>
            </a:r>
            <a:r>
              <a:rPr b="1" i="1" lang="en-US" sz="1800" spc="-1" strike="noStrike">
                <a:solidFill>
                  <a:srgbClr val="00a933"/>
                </a:solidFill>
                <a:latin typeface="Arial"/>
                <a:ea typeface="ヒラギノ角ゴ Pro W3"/>
              </a:rPr>
              <a:t> of the diversity and ecology of viral threats, and of the drivers of their emergence</a:t>
            </a:r>
            <a:r>
              <a:rPr b="0" i="1" lang="en-US" sz="18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.”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657600" y="1371960"/>
            <a:ext cx="5306040" cy="319320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228600" y="3439080"/>
            <a:ext cx="2964600" cy="93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“ </a:t>
            </a:r>
            <a:r>
              <a:rPr b="0" i="1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Despite increasing focus, it remains the case that the majority of sequence data in a typical virome study remain unidentified, highlighting the extent of unexplored viral ‘dark matter’.”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7" name="PlaceHolder 5"/>
          <p:cNvSpPr/>
          <p:nvPr/>
        </p:nvSpPr>
        <p:spPr>
          <a:xfrm>
            <a:off x="457200" y="685440"/>
            <a:ext cx="77634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- Virome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6629400" y="457200"/>
            <a:ext cx="2278800" cy="7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666666"/>
                </a:solidFill>
                <a:latin typeface="Ariel"/>
                <a:ea typeface="ヒラギノ角ゴ Pro W3"/>
              </a:rPr>
              <a:t>Liang, G., Bushman, F.D. The human virome: assembly, composition and host interactions. Nat Rev Microbiol 19, 514–527 (2021). https://doi.org/10.1038/s41579-021-00536-5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685800" y="1371600"/>
            <a:ext cx="2507400" cy="22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approximately </a:t>
            </a:r>
            <a:r>
              <a:rPr b="1" lang="en-US" sz="1200" spc="-1" strike="noStrike">
                <a:solidFill>
                  <a:srgbClr val="800080"/>
                </a:solidFill>
                <a:latin typeface="Ariel"/>
                <a:ea typeface="ヒラギノ角ゴ Pro W3"/>
              </a:rPr>
              <a:t>10¹³</a:t>
            </a: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 particles per human individual.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High heterogeneity across different body sites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el"/>
                <a:ea typeface="ヒラギノ角ゴ Pro W3"/>
              </a:rPr>
              <a:t>Infecting our cells and cellular microorganisms.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7"/>
          <p:cNvSpPr/>
          <p:nvPr/>
        </p:nvSpPr>
        <p:spPr>
          <a:xfrm>
            <a:off x="464400" y="457200"/>
            <a:ext cx="77634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Importance of Viral discovery – surrogate viruses and viral    history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1828800" y="2412000"/>
            <a:ext cx="1083960" cy="1013040"/>
          </a:xfrm>
          <a:prstGeom prst="rect">
            <a:avLst/>
          </a:prstGeom>
          <a:ln w="0">
            <a:noFill/>
          </a:ln>
        </p:spPr>
      </p:pic>
      <p:grpSp>
        <p:nvGrpSpPr>
          <p:cNvPr id="122" name=""/>
          <p:cNvGrpSpPr/>
          <p:nvPr/>
        </p:nvGrpSpPr>
        <p:grpSpPr>
          <a:xfrm>
            <a:off x="2912400" y="1827360"/>
            <a:ext cx="2793600" cy="910080"/>
            <a:chOff x="2912400" y="1827360"/>
            <a:chExt cx="2793600" cy="910080"/>
          </a:xfrm>
        </p:grpSpPr>
        <p:sp>
          <p:nvSpPr>
            <p:cNvPr id="123" name=""/>
            <p:cNvSpPr/>
            <p:nvPr/>
          </p:nvSpPr>
          <p:spPr>
            <a:xfrm>
              <a:off x="2912400" y="1827360"/>
              <a:ext cx="2793600" cy="910080"/>
            </a:xfrm>
            <a:custGeom>
              <a:avLst/>
              <a:gdLst/>
              <a:ahLst/>
              <a:rect l="l" t="t" r="r" b="b"/>
              <a:pathLst>
                <a:path fill="none" w="7772" h="2540">
                  <a:moveTo>
                    <a:pt x="0" y="2540"/>
                  </a:moveTo>
                  <a:lnTo>
                    <a:pt x="7772" y="0"/>
                  </a:lnTo>
                </a:path>
              </a:pathLst>
            </a:custGeom>
            <a:noFill/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"/>
            <p:cNvSpPr/>
            <p:nvPr/>
          </p:nvSpPr>
          <p:spPr>
            <a:xfrm>
              <a:off x="3881520" y="2055960"/>
              <a:ext cx="910080" cy="452880"/>
            </a:xfrm>
            <a:prstGeom prst="noSmoking">
              <a:avLst>
                <a:gd name="adj" fmla="val 12500"/>
              </a:avLst>
            </a:prstGeom>
            <a:solidFill>
              <a:srgbClr val="bf0041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5898600" y="1143360"/>
            <a:ext cx="955440" cy="119376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2917440" y="2972520"/>
            <a:ext cx="31791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6096600" y="2514600"/>
            <a:ext cx="757440" cy="113868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/>
          <p:nvPr/>
        </p:nvSpPr>
        <p:spPr>
          <a:xfrm>
            <a:off x="7086600" y="2971800"/>
            <a:ext cx="1824480" cy="9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el"/>
                <a:ea typeface="DejaVu Sans"/>
              </a:rPr>
              <a:t>Endangered!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29" name=""/>
          <p:cNvGrpSpPr/>
          <p:nvPr/>
        </p:nvGrpSpPr>
        <p:grpSpPr>
          <a:xfrm>
            <a:off x="2912400" y="3200760"/>
            <a:ext cx="2569320" cy="914400"/>
            <a:chOff x="2912400" y="3200760"/>
            <a:chExt cx="2569320" cy="914400"/>
          </a:xfrm>
        </p:grpSpPr>
        <p:sp>
          <p:nvSpPr>
            <p:cNvPr id="130" name=""/>
            <p:cNvSpPr/>
            <p:nvPr/>
          </p:nvSpPr>
          <p:spPr>
            <a:xfrm>
              <a:off x="2912400" y="3200760"/>
              <a:ext cx="2569320" cy="91440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"/>
            <p:cNvSpPr/>
            <p:nvPr/>
          </p:nvSpPr>
          <p:spPr>
            <a:xfrm rot="975600">
              <a:off x="3879720" y="3426480"/>
              <a:ext cx="1138680" cy="45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158466"/>
                  </a:solidFill>
                  <a:latin typeface="Arial"/>
                  <a:ea typeface="DejaVu Sans"/>
                </a:rPr>
                <a:t>Surrogate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32" name=""/>
          <p:cNvGrpSpPr/>
          <p:nvPr/>
        </p:nvGrpSpPr>
        <p:grpSpPr>
          <a:xfrm>
            <a:off x="5486400" y="3886560"/>
            <a:ext cx="2510280" cy="910080"/>
            <a:chOff x="5486400" y="3886560"/>
            <a:chExt cx="2510280" cy="910080"/>
          </a:xfrm>
        </p:grpSpPr>
        <p:sp>
          <p:nvSpPr>
            <p:cNvPr id="133" name=""/>
            <p:cNvSpPr/>
            <p:nvPr/>
          </p:nvSpPr>
          <p:spPr>
            <a:xfrm>
              <a:off x="5486400" y="4112280"/>
              <a:ext cx="1138680" cy="45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GBV-B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34" name="" descr=""/>
            <p:cNvPicPr/>
            <p:nvPr/>
          </p:nvPicPr>
          <p:blipFill>
            <a:blip r:embed="rId4"/>
            <a:stretch/>
          </p:blipFill>
          <p:spPr>
            <a:xfrm>
              <a:off x="6400800" y="3886560"/>
              <a:ext cx="910080" cy="910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5" name=""/>
            <p:cNvSpPr/>
            <p:nvPr/>
          </p:nvSpPr>
          <p:spPr>
            <a:xfrm>
              <a:off x="7315200" y="4115160"/>
              <a:ext cx="681480" cy="45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bf0041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36" name=""/>
          <p:cNvSpPr/>
          <p:nvPr/>
        </p:nvSpPr>
        <p:spPr>
          <a:xfrm>
            <a:off x="0" y="3392640"/>
            <a:ext cx="3424680" cy="23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Approximately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50 million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people are living with HCV infection </a:t>
            </a:r>
            <a:r>
              <a:rPr b="0" lang="en-US" sz="800" spc="-1" strike="noStrike">
                <a:solidFill>
                  <a:srgbClr val="666666"/>
                </a:solidFill>
                <a:latin typeface="Ariel"/>
                <a:ea typeface="DejaVu Sans"/>
              </a:rPr>
              <a:t>(Global hepatitis report 2024: action for access in low- and middle-incomecountries.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).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Liver fibrosis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: abnormal buildup of extracellular matrix proteins in the liver, often leading to liver failure and cirrhosis.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Hepatocellular carcinoma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 (HCC) → liver cancer.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Treatment: </a:t>
            </a:r>
            <a:r>
              <a:rPr b="1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direct-acting antiviral (DAAs) regimens</a:t>
            </a:r>
            <a:r>
              <a:rPr b="0" lang="en-US" sz="800" spc="-1" strike="noStrike">
                <a:solidFill>
                  <a:srgbClr val="000000"/>
                </a:solidFill>
                <a:latin typeface="Ariel"/>
                <a:ea typeface="DejaVu Sans"/>
              </a:rPr>
              <a:t>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8"/>
          <p:cNvSpPr/>
          <p:nvPr/>
        </p:nvSpPr>
        <p:spPr>
          <a:xfrm>
            <a:off x="457200" y="685800"/>
            <a:ext cx="77634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History of viral discovery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720" y="1042200"/>
            <a:ext cx="8909280" cy="352404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457200" y="4572000"/>
            <a:ext cx="319320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333333"/>
                </a:solidFill>
                <a:latin typeface="Arial"/>
                <a:ea typeface="ヒラギノ角ゴ Pro W3"/>
              </a:rPr>
              <a:t>Image taken from Prof. Dr. Chris Lauber.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9"/>
          <p:cNvSpPr/>
          <p:nvPr/>
        </p:nvSpPr>
        <p:spPr>
          <a:xfrm>
            <a:off x="459360" y="961920"/>
            <a:ext cx="77634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Introduction: Summary and Goals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457200" y="1371600"/>
            <a:ext cx="6622200" cy="22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Importance of viral discovery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Identification of (Novel) Viruses During Outbreaks.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Better Understanding of the Virome.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Exploring Novel Model Organisms for Studying Human Viral Infections.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New data-driven viral discovery is complementary to wet lab experiments, utilizing publicly available data.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457200" y="3657600"/>
            <a:ext cx="7536600" cy="11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bf0041"/>
                </a:solidFill>
                <a:latin typeface="Arial"/>
                <a:ea typeface="ヒラギノ角ゴ Pro W3"/>
              </a:rPr>
              <a:t>Goals:</a:t>
            </a:r>
            <a:endParaRPr b="0" lang="en-US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Utilize VirusHunterGatherer on the liver sequencing data (Taubert) to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 characterize the virome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 and assess whether these identified viruses are associated with transplant rejection.</a:t>
            </a:r>
            <a:endParaRPr b="0" lang="en-US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Assemble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 potential viral sequences found in mammalian samples.</a:t>
            </a:r>
            <a:endParaRPr b="0" lang="en-US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Virusparies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Application>LibreOffice/7.3.7.2$Linux_X86_64 LibreOffice_project/30$Build-2</Application>
  <AppVersion>15.0000</AppVersion>
  <Words>742</Words>
  <Paragraphs>156</Paragraphs>
  <Company>xxx xxx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2009-06-17T18:39:09Z</dcterms:created>
  <dc:creator>xxx xxx</dc:creator>
  <dc:description/>
  <dc:language>en-US</dc:language>
  <cp:lastModifiedBy/>
  <dcterms:modified xsi:type="dcterms:W3CDTF">2024-10-17T00:29:26Z</dcterms:modified>
  <cp:revision>262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Bildschirmpräsentation (16:9)</vt:lpwstr>
  </property>
  <property fmtid="{D5CDD505-2E9C-101B-9397-08002B2CF9AE}" pid="4" name="Slides">
    <vt:i4>25</vt:i4>
  </property>
</Properties>
</file>